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  <p:sldMasterId id="2147483679" r:id="rId2"/>
    <p:sldMasterId id="2147483687" r:id="rId3"/>
  </p:sldMasterIdLst>
  <p:notesMasterIdLst>
    <p:notesMasterId r:id="rId19"/>
  </p:notesMasterIdLst>
  <p:sldIdLst>
    <p:sldId id="759" r:id="rId4"/>
    <p:sldId id="761" r:id="rId5"/>
    <p:sldId id="318" r:id="rId6"/>
    <p:sldId id="338" r:id="rId7"/>
    <p:sldId id="331" r:id="rId8"/>
    <p:sldId id="339" r:id="rId9"/>
    <p:sldId id="757" r:id="rId10"/>
    <p:sldId id="343" r:id="rId11"/>
    <p:sldId id="344" r:id="rId12"/>
    <p:sldId id="345" r:id="rId13"/>
    <p:sldId id="346" r:id="rId14"/>
    <p:sldId id="760" r:id="rId15"/>
    <p:sldId id="347" r:id="rId16"/>
    <p:sldId id="321" r:id="rId17"/>
    <p:sldId id="758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ambria" panose="02040503050406030204" pitchFamily="18" charset="0"/>
      <p:regular r:id="rId24"/>
      <p:bold r:id="rId25"/>
      <p:italic r:id="rId26"/>
      <p:boldItalic r:id="rId27"/>
    </p:embeddedFont>
    <p:embeddedFont>
      <p:font typeface="Fira Sans Extra Condensed" panose="020B0503050000020004" pitchFamily="34" charset="0"/>
      <p:regular r:id="rId28"/>
      <p:bold r:id="rId29"/>
    </p:embeddedFont>
    <p:embeddedFont>
      <p:font typeface="Poppins" panose="00000500000000000000" pitchFamily="2" charset="0"/>
      <p:regular r:id="rId30"/>
      <p:bold r:id="rId31"/>
      <p:italic r:id="rId32"/>
      <p:boldItalic r:id="rId33"/>
    </p:embeddedFont>
    <p:embeddedFont>
      <p:font typeface="Roboto" panose="02000000000000000000" pitchFamily="2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777"/>
    <a:srgbClr val="F74B4B"/>
    <a:srgbClr val="60DA8E"/>
    <a:srgbClr val="FF4747"/>
    <a:srgbClr val="F6B600"/>
    <a:srgbClr val="FFBF09"/>
    <a:srgbClr val="F7EF81"/>
    <a:srgbClr val="F1E113"/>
    <a:srgbClr val="DFDA00"/>
    <a:srgbClr val="43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BB6AEB-9AE1-42B5-A27A-C318701593EF}" v="1" dt="2025-03-23T17:37:33.755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31" autoAdjust="0"/>
    <p:restoredTop sz="94701"/>
  </p:normalViewPr>
  <p:slideViewPr>
    <p:cSldViewPr snapToGrid="0">
      <p:cViewPr varScale="1">
        <p:scale>
          <a:sx n="102" d="100"/>
          <a:sy n="102" d="100"/>
        </p:scale>
        <p:origin x="48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9" Type="http://schemas.openxmlformats.org/officeDocument/2006/relationships/viewProps" Target="viewProps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microsoft.com/office/2015/10/relationships/revisionInfo" Target="revisionInfo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ici\Dropbox\202012%20GIZ-BEM\02%20Implementation\workpackage%204%20-%20final%20report\paper\Vinapaco%20business%20case%20(version%203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Ginter triagle levelised cost of electricity and steam</a:t>
            </a:r>
          </a:p>
        </c:rich>
      </c:tx>
      <c:layout>
        <c:manualLayout>
          <c:xMode val="edge"/>
          <c:yMode val="edge"/>
          <c:x val="0.1937125697179181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429837944312935"/>
          <c:y val="0.12076709681564941"/>
          <c:w val="0.80302713336006348"/>
          <c:h val="0.68040933915983537"/>
        </c:manualLayout>
      </c:layout>
      <c:scatterChart>
        <c:scatterStyle val="smoothMarker"/>
        <c:varyColors val="0"/>
        <c:ser>
          <c:idx val="0"/>
          <c:order val="0"/>
          <c:tx>
            <c:v>Ginter ENESCO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Cashflow!$H$37:$H$38</c:f>
              <c:numCache>
                <c:formatCode>General</c:formatCode>
                <c:ptCount val="2"/>
                <c:pt idx="0" formatCode="_-[$$-409]* #,##0.00_ ;_-[$$-409]* \-#,##0.00\ ;_-[$$-409]* &quot;-&quot;??_ ;_-@_ ">
                  <c:v>445.68841259169074</c:v>
                </c:pt>
                <c:pt idx="1">
                  <c:v>0</c:v>
                </c:pt>
              </c:numCache>
            </c:numRef>
          </c:xVal>
          <c:yVal>
            <c:numRef>
              <c:f>Cashflow!$I$37:$I$38</c:f>
              <c:numCache>
                <c:formatCode>0.000</c:formatCode>
                <c:ptCount val="2"/>
                <c:pt idx="0" formatCode="General">
                  <c:v>0</c:v>
                </c:pt>
                <c:pt idx="1">
                  <c:v>3280.1958644441715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E17-4123-8866-BC666A88CC9C}"/>
            </c:ext>
          </c:extLst>
        </c:ser>
        <c:ser>
          <c:idx val="3"/>
          <c:order val="1"/>
          <c:tx>
            <c:v>Ginter Matrec</c:v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Cashflow!$H$41:$H$42</c:f>
              <c:numCache>
                <c:formatCode>General</c:formatCode>
                <c:ptCount val="2"/>
                <c:pt idx="0" formatCode="_-* #,##0.00\ _X_D_R_-;\-* #,##0.00\ _X_D_R_-;_-* &quot;-&quot;??\ _X_D_R_-;_-@_-">
                  <c:v>556.5498412482184</c:v>
                </c:pt>
                <c:pt idx="1">
                  <c:v>0</c:v>
                </c:pt>
              </c:numCache>
            </c:numRef>
          </c:xVal>
          <c:yVal>
            <c:numRef>
              <c:f>Cashflow!$I$41:$I$42</c:f>
              <c:numCache>
                <c:formatCode>0.0</c:formatCode>
                <c:ptCount val="2"/>
                <c:pt idx="0" formatCode="General">
                  <c:v>0</c:v>
                </c:pt>
                <c:pt idx="1">
                  <c:v>4096.1183554304098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E17-4123-8866-BC666A88CC9C}"/>
            </c:ext>
          </c:extLst>
        </c:ser>
        <c:ser>
          <c:idx val="4"/>
          <c:order val="2"/>
          <c:tx>
            <c:v>PPEC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Cashflow!$H$45:$H$46</c:f>
              <c:numCache>
                <c:formatCode>General</c:formatCode>
                <c:ptCount val="2"/>
                <c:pt idx="0" formatCode="_-* #,##0.00\ _X_D_R_-;\-* #,##0.00\ _X_D_R_-;_-* &quot;-&quot;??\ _X_D_R_-;_-@_-">
                  <c:v>614.85418242155663</c:v>
                </c:pt>
                <c:pt idx="1">
                  <c:v>0</c:v>
                </c:pt>
              </c:numCache>
            </c:numRef>
          </c:xVal>
          <c:yVal>
            <c:numRef>
              <c:f>Cashflow!$I$45:$I$46</c:f>
              <c:numCache>
                <c:formatCode>0.000</c:formatCode>
                <c:ptCount val="2"/>
                <c:pt idx="0" formatCode="General">
                  <c:v>0</c:v>
                </c:pt>
                <c:pt idx="1">
                  <c:v>4525.2290376754427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FE17-4123-8866-BC666A88CC9C}"/>
            </c:ext>
          </c:extLst>
        </c:ser>
        <c:ser>
          <c:idx val="1"/>
          <c:order val="3"/>
          <c:tx>
            <c:v>Steam cost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Cashflow!$L$35:$L$37</c:f>
              <c:numCache>
                <c:formatCode>General</c:formatCode>
                <c:ptCount val="3"/>
                <c:pt idx="0">
                  <c:v>390</c:v>
                </c:pt>
                <c:pt idx="1">
                  <c:v>390</c:v>
                </c:pt>
                <c:pt idx="2">
                  <c:v>390</c:v>
                </c:pt>
              </c:numCache>
            </c:numRef>
          </c:xVal>
          <c:yVal>
            <c:numRef>
              <c:f>Cashflow!$M$35:$M$37</c:f>
              <c:numCache>
                <c:formatCode>General</c:formatCode>
                <c:ptCount val="3"/>
                <c:pt idx="0">
                  <c:v>0</c:v>
                </c:pt>
                <c:pt idx="1">
                  <c:v>2000</c:v>
                </c:pt>
                <c:pt idx="2">
                  <c:v>6000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FE17-4123-8866-BC666A88CC9C}"/>
            </c:ext>
          </c:extLst>
        </c:ser>
        <c:ser>
          <c:idx val="2"/>
          <c:order val="4"/>
          <c:tx>
            <c:v>Electricity cost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3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Cashflow!$L$40:$L$42</c:f>
              <c:numCache>
                <c:formatCode>General</c:formatCode>
                <c:ptCount val="3"/>
                <c:pt idx="0">
                  <c:v>0</c:v>
                </c:pt>
                <c:pt idx="1">
                  <c:v>200</c:v>
                </c:pt>
                <c:pt idx="2">
                  <c:v>600</c:v>
                </c:pt>
              </c:numCache>
            </c:numRef>
          </c:xVal>
          <c:yVal>
            <c:numRef>
              <c:f>Cashflow!$M$40:$M$42</c:f>
              <c:numCache>
                <c:formatCode>General</c:formatCode>
                <c:ptCount val="3"/>
                <c:pt idx="0">
                  <c:v>1612.8928571428571</c:v>
                </c:pt>
                <c:pt idx="1">
                  <c:v>1612.8928571428571</c:v>
                </c:pt>
                <c:pt idx="2">
                  <c:v>1612.8928571428571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FE17-4123-8866-BC666A88CC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9572175"/>
        <c:axId val="779572591"/>
      </c:scatterChart>
      <c:valAx>
        <c:axId val="779572175"/>
        <c:scaling>
          <c:orientation val="minMax"/>
          <c:max val="6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Steam (kVND/ton)</a:t>
                </a:r>
              </a:p>
              <a:p>
                <a:pPr>
                  <a:defRPr/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9572591"/>
        <c:crosses val="autoZero"/>
        <c:crossBetween val="midCat"/>
      </c:valAx>
      <c:valAx>
        <c:axId val="779572591"/>
        <c:scaling>
          <c:orientation val="minMax"/>
          <c:max val="6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VND/kWh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9572175"/>
        <c:crosses val="autoZero"/>
        <c:crossBetween val="midCat"/>
        <c:majorUnit val="1000"/>
      </c:valAx>
      <c:spPr>
        <a:noFill/>
        <a:ln>
          <a:noFill/>
        </a:ln>
        <a:effectLst/>
      </c:spPr>
    </c:plotArea>
    <c:legend>
      <c:legendPos val="b"/>
      <c:legendEntry>
        <c:idx val="5"/>
        <c:delete val="1"/>
      </c:legendEntry>
      <c:layout>
        <c:manualLayout>
          <c:xMode val="edge"/>
          <c:yMode val="edge"/>
          <c:x val="0.1704614158469408"/>
          <c:y val="0.92101495237066799"/>
          <c:w val="0.6656411344462404"/>
          <c:h val="7.8985047629331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02118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C9EE-C11F-2F4C-AF83-C7EB49C0C7A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39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g7a414845c7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9" name="Google Shape;2099;g7a414845c7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6508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68666B-80B7-5FA5-FC9F-2F928A26B010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803258"/>
            <a:ext cx="3886200" cy="994172"/>
          </a:xfrm>
        </p:spPr>
        <p:txBody>
          <a:bodyPr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87BAAC-9384-2363-2089-821720F16D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29250" y="1114425"/>
            <a:ext cx="2743200" cy="3343275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A0C2D1-06AD-3620-044D-2EAE71AC87AC}"/>
              </a:ext>
            </a:extLst>
          </p:cNvPr>
          <p:cNvCxnSpPr/>
          <p:nvPr userDrawn="1"/>
        </p:nvCxnSpPr>
        <p:spPr>
          <a:xfrm>
            <a:off x="1228725" y="428625"/>
            <a:ext cx="32004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C99D5D-5452-4897-02A9-A1B32F0BE968}"/>
              </a:ext>
            </a:extLst>
          </p:cNvPr>
          <p:cNvCxnSpPr/>
          <p:nvPr userDrawn="1"/>
        </p:nvCxnSpPr>
        <p:spPr>
          <a:xfrm>
            <a:off x="7572376" y="428625"/>
            <a:ext cx="94451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685800" y="428625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685800" y="493940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03331A5-D35A-E699-E3EA-6035EB0DCD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0" y="3888924"/>
            <a:ext cx="2228850" cy="27384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42CA476-8654-0542-5C0B-4F439516AF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0100" y="4191171"/>
            <a:ext cx="2228850" cy="273845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4172760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50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D960C-86A7-6728-9263-973B76A8F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659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002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68666B-80B7-5FA5-FC9F-2F928A26B010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803258"/>
            <a:ext cx="3886200" cy="994172"/>
          </a:xfrm>
        </p:spPr>
        <p:txBody>
          <a:bodyPr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87BAAC-9384-2363-2089-821720F16D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29250" y="1114425"/>
            <a:ext cx="2743200" cy="3343275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A0C2D1-06AD-3620-044D-2EAE71AC87AC}"/>
              </a:ext>
            </a:extLst>
          </p:cNvPr>
          <p:cNvCxnSpPr/>
          <p:nvPr userDrawn="1"/>
        </p:nvCxnSpPr>
        <p:spPr>
          <a:xfrm>
            <a:off x="1228725" y="428625"/>
            <a:ext cx="32004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C99D5D-5452-4897-02A9-A1B32F0BE968}"/>
              </a:ext>
            </a:extLst>
          </p:cNvPr>
          <p:cNvCxnSpPr/>
          <p:nvPr userDrawn="1"/>
        </p:nvCxnSpPr>
        <p:spPr>
          <a:xfrm>
            <a:off x="7572376" y="428625"/>
            <a:ext cx="94451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685800" y="428625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685800" y="493940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03331A5-D35A-E699-E3EA-6035EB0DCD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0" y="3888924"/>
            <a:ext cx="2228850" cy="27384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42CA476-8654-0542-5C0B-4F439516AF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0100" y="4191171"/>
            <a:ext cx="2228850" cy="273845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824232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50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75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" y="1491588"/>
            <a:ext cx="4114800" cy="17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00" y="3234313"/>
            <a:ext cx="4114800" cy="4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03441" y="176318"/>
            <a:ext cx="1823234" cy="3761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58128" y="-152135"/>
            <a:ext cx="1033010" cy="10330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941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414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500">
                <a:latin typeface="+mn-lt"/>
              </a:defRPr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907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7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1936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21532" y="3935607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5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B735EAF-8052-DDCD-6CEC-D825479BEFD3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4572" y="597524"/>
            <a:ext cx="5140778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B9F921-8097-7740-47FD-1905F9FE448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326588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DEBCBD63-480F-D96C-B0DF-94EF264BA08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0538" y="2007193"/>
            <a:ext cx="2188028" cy="557384"/>
          </a:xfrm>
        </p:spPr>
        <p:txBody>
          <a:bodyPr anchor="b" anchorCtr="0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3F1D198-945D-C96D-60E9-C0AEC5E296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10538" y="2917845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BDCD9B2A-F0BB-F9DB-CC75-2EC1683475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71851" y="2917845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68651C4C-4AD1-19DA-CC78-BEC58707B5A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371851" y="4930378"/>
            <a:ext cx="2188028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12271BA1-38C2-A7FE-AC76-8EC49BFBBE3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71851" y="2007193"/>
            <a:ext cx="2188028" cy="557384"/>
          </a:xfrm>
        </p:spPr>
        <p:txBody>
          <a:bodyPr anchor="b" anchorCtr="0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630785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2124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27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221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49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0E386B4-5DA3-3F41-B8E2-EF5B17CA9C32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76375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36A95C-E658-B8F6-B577-AEE2B8749548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3791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B62FEC-4091-B1A6-7E0F-8A765E93E799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4199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21532" y="3935607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ACFA75-A3CA-A750-C854-BB9EF2664123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108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D92741-C9DA-B396-9691-77B5A2A1314A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7173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" y="1491588"/>
            <a:ext cx="4114800" cy="17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00" y="3234313"/>
            <a:ext cx="4114800" cy="4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441" y="65106"/>
            <a:ext cx="1823234" cy="3761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8128" y="-263347"/>
            <a:ext cx="1033010" cy="10330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92306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7E2DED-C2AE-E955-8AD6-5B883E804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F2410B-D205-1AA5-5BF4-557ED67DE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2B5A13-6E09-2E20-7BCA-A23E2B648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2DD8D9-F6BF-C988-59EF-FA1E7B9ECF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9DB089C-53F4-DFBC-47B6-307A8B87ED46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758547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2414" y="76200"/>
            <a:ext cx="7893050" cy="4905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1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500">
                <a:latin typeface="+mn-lt"/>
              </a:defRPr>
            </a:lvl1pPr>
            <a:lvl2pPr>
              <a:defRPr sz="15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500">
                <a:latin typeface="+mn-lt"/>
              </a:defRPr>
            </a:lvl4pPr>
            <a:lvl5pPr>
              <a:defRPr sz="15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757738"/>
            <a:ext cx="706462" cy="231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384" y="4723462"/>
            <a:ext cx="300303" cy="26590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78715"/>
      </p:ext>
    </p:extLst>
  </p:cSld>
  <p:clrMapOvr>
    <a:masterClrMapping/>
  </p:clrMapOvr>
  <p:transition advClick="0"/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231936-1297-1748-B431-7A65D950E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488A13-50B4-B198-A45D-28C584128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C03EFC-ACAB-F9C7-AFB8-38904DEAA83C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2497140-7AE0-F828-6520-0B4E16FCC0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7A6FEA-B124-D7A3-9864-59595CD20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39513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C7D43-1CC3-3332-AEFC-59ABB023F7AC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26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8480485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B68D054-4A44-B920-FE27-8756A1EDB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757738"/>
            <a:ext cx="706462" cy="231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D7563C-9FC8-1AC2-0D96-9228B7150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384" y="4723462"/>
            <a:ext cx="300303" cy="26590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08FD8B-E854-1F82-CF16-FD2CBFDB5352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B41C246-8F03-7163-D298-5044CDABE1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6026CD-4790-D1DD-EC54-1824E36BD1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24673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BA5D615-0A23-1F02-B340-BA84ACF71A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EADC86-86F9-2293-2229-7419BC4D27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E0E89EE-E04C-AD25-C7F7-A6368AAC38A0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5118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ith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1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771"/>
            <a:ext cx="9152477" cy="5151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58965"/>
            <a:ext cx="8155774" cy="468946"/>
          </a:xfrm>
        </p:spPr>
        <p:txBody>
          <a:bodyPr>
            <a:normAutofit/>
          </a:bodyPr>
          <a:lstStyle>
            <a:lvl1pPr algn="l">
              <a:defRPr sz="2103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itle 1"/>
          <p:cNvSpPr txBox="1">
            <a:spLocks/>
          </p:cNvSpPr>
          <p:nvPr userDrawn="1"/>
        </p:nvSpPr>
        <p:spPr>
          <a:xfrm>
            <a:off x="457199" y="266267"/>
            <a:ext cx="7277791" cy="532531"/>
          </a:xfrm>
          <a:prstGeom prst="rect">
            <a:avLst/>
          </a:prstGeom>
        </p:spPr>
        <p:txBody>
          <a:bodyPr vert="horz" lIns="68585" tIns="34293" rIns="68585" bIns="34293" rtlCol="0" anchor="ctr">
            <a:normAutofit/>
          </a:bodyPr>
          <a:lstStyle>
            <a:lvl1pPr algn="l" defTabSz="456651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Cambria"/>
                <a:ea typeface="+mj-ea"/>
                <a:cs typeface="Cambria"/>
              </a:defRPr>
            </a:lvl1pPr>
          </a:lstStyle>
          <a:p>
            <a:endParaRPr lang="en-US" sz="1502" b="0" i="0" dirty="0">
              <a:latin typeface="Cambria"/>
              <a:cs typeface="Cambria"/>
            </a:endParaRPr>
          </a:p>
        </p:txBody>
      </p:sp>
      <p:sp>
        <p:nvSpPr>
          <p:cNvPr id="16" name="Content Placeholder 17"/>
          <p:cNvSpPr>
            <a:spLocks noGrp="1"/>
          </p:cNvSpPr>
          <p:nvPr>
            <p:ph sz="quarter" idx="14"/>
          </p:nvPr>
        </p:nvSpPr>
        <p:spPr>
          <a:xfrm>
            <a:off x="456474" y="1265782"/>
            <a:ext cx="8156499" cy="3601847"/>
          </a:xfrm>
        </p:spPr>
        <p:txBody>
          <a:bodyPr>
            <a:normAutofit/>
          </a:bodyPr>
          <a:lstStyle>
            <a:lvl1pPr marL="214576" indent="-214576">
              <a:lnSpc>
                <a:spcPts val="1802"/>
              </a:lnSpc>
              <a:spcBef>
                <a:spcPts val="376"/>
              </a:spcBef>
              <a:spcAft>
                <a:spcPts val="376"/>
              </a:spcAft>
              <a:buSzPct val="100000"/>
              <a:buFontTx/>
              <a:buBlip>
                <a:blip r:embed="rId3"/>
              </a:buBlip>
              <a:defRPr sz="1502">
                <a:solidFill>
                  <a:srgbClr val="6D6E6D"/>
                </a:solidFill>
                <a:latin typeface="Cambria"/>
                <a:cs typeface="Cambria"/>
              </a:defRPr>
            </a:lvl1pPr>
            <a:lvl2pPr marL="557229" indent="-214319">
              <a:lnSpc>
                <a:spcPct val="150000"/>
              </a:lnSpc>
              <a:spcBef>
                <a:spcPts val="0"/>
              </a:spcBef>
              <a:buSzPct val="100000"/>
              <a:buFontTx/>
              <a:buBlip>
                <a:blip r:embed="rId4"/>
              </a:buBlip>
              <a:defRPr sz="1352">
                <a:solidFill>
                  <a:srgbClr val="6D6E6D"/>
                </a:solidFill>
                <a:latin typeface="Cambria"/>
                <a:cs typeface="Cambria"/>
              </a:defRPr>
            </a:lvl2pPr>
            <a:lvl3pPr marL="857276" indent="-171456">
              <a:spcBef>
                <a:spcPts val="0"/>
              </a:spcBef>
              <a:buSzPct val="100000"/>
              <a:buFontTx/>
              <a:buBlip>
                <a:blip r:embed="rId5"/>
              </a:buBlip>
              <a:defRPr sz="1202">
                <a:solidFill>
                  <a:srgbClr val="6D6E6D"/>
                </a:solidFill>
                <a:latin typeface="Cambria"/>
                <a:cs typeface="Cambria"/>
              </a:defRPr>
            </a:lvl3pPr>
            <a:lvl4pPr>
              <a:spcBef>
                <a:spcPts val="0"/>
              </a:spcBef>
              <a:defRPr sz="1202">
                <a:solidFill>
                  <a:srgbClr val="6D6E6D"/>
                </a:solidFill>
                <a:latin typeface="Cambria"/>
                <a:cs typeface="Cambria"/>
              </a:defRPr>
            </a:lvl4pPr>
            <a:lvl5pPr>
              <a:spcBef>
                <a:spcPts val="0"/>
              </a:spcBef>
              <a:defRPr sz="1202">
                <a:solidFill>
                  <a:srgbClr val="6D6E6D"/>
                </a:solidFill>
                <a:latin typeface="Cambria"/>
                <a:cs typeface="Cambri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677" y="4818217"/>
            <a:ext cx="2811479" cy="368475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Cambria"/>
                <a:cs typeface="Cambria"/>
              </a:defRPr>
            </a:lvl1pPr>
          </a:lstStyle>
          <a:p>
            <a:fld id="{91D6E854-86EC-9D4F-89B0-F83A48042FB2}" type="datetime2">
              <a:rPr lang="en-US" smtClean="0"/>
              <a:pPr/>
              <a:t>Thursday, June 5, 2025</a:t>
            </a:fld>
            <a:endParaRPr lang="en-US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602616" y="4810459"/>
            <a:ext cx="3167186" cy="364838"/>
          </a:xfrm>
        </p:spPr>
        <p:txBody>
          <a:bodyPr anchor="ctr">
            <a:normAutofit/>
          </a:bodyPr>
          <a:lstStyle>
            <a:lvl1pPr marL="0" indent="0">
              <a:buNone/>
              <a:defRPr sz="901" baseline="0">
                <a:solidFill>
                  <a:srgbClr val="FFFFFF"/>
                </a:solidFill>
                <a:latin typeface="Cambria"/>
                <a:cs typeface="Cambria"/>
              </a:defRPr>
            </a:lvl1pPr>
            <a:lvl2pPr marL="342910" indent="0">
              <a:buNone/>
              <a:defRPr/>
            </a:lvl2pPr>
            <a:lvl3pPr marL="685821" indent="0">
              <a:buNone/>
              <a:defRPr/>
            </a:lvl3pPr>
            <a:lvl4pPr marL="1028731" indent="0">
              <a:buNone/>
              <a:defRPr/>
            </a:lvl4pPr>
            <a:lvl5pPr marL="1371641" indent="0" algn="l">
              <a:buFont typeface="Arial"/>
              <a:buNone/>
              <a:defRPr/>
            </a:lvl5pPr>
          </a:lstStyle>
          <a:p>
            <a:pPr lvl="0"/>
            <a:r>
              <a:rPr lang="en-US" dirty="0"/>
              <a:t>   Project Name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6483754" y="4894525"/>
            <a:ext cx="2660246" cy="287130"/>
          </a:xfrm>
        </p:spPr>
        <p:txBody>
          <a:bodyPr/>
          <a:lstStyle>
            <a:lvl1pPr marL="0" indent="0" algn="ctr">
              <a:buNone/>
              <a:defRPr sz="901">
                <a:solidFill>
                  <a:srgbClr val="FFFFFF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dirty="0"/>
              <a:t>                     Page</a:t>
            </a:r>
          </a:p>
        </p:txBody>
      </p:sp>
    </p:spTree>
    <p:extLst>
      <p:ext uri="{BB962C8B-B14F-4D97-AF65-F5344CB8AC3E}">
        <p14:creationId xmlns:p14="http://schemas.microsoft.com/office/powerpoint/2010/main" val="1892142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5008789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38498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457200" y="50381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100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F175D2-EEFE-E4BF-0E57-03025B8F8D6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772150" y="1"/>
            <a:ext cx="3371850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73C4E42-511B-EB94-CA0A-051B1A4A91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5389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3636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E70AFB9-F87E-11AC-2B32-B5178FE34E78}"/>
              </a:ext>
            </a:extLst>
          </p:cNvPr>
          <p:cNvSpPr/>
          <p:nvPr userDrawn="1"/>
        </p:nvSpPr>
        <p:spPr>
          <a:xfrm>
            <a:off x="4572000" y="1"/>
            <a:ext cx="4572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3582" y="2016957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919352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D414779-4CEE-EEAD-8A66-EE043E90B44F}"/>
              </a:ext>
            </a:extLst>
          </p:cNvPr>
          <p:cNvSpPr/>
          <p:nvPr userDrawn="1"/>
        </p:nvSpPr>
        <p:spPr>
          <a:xfrm>
            <a:off x="1208485" y="2411542"/>
            <a:ext cx="1978799" cy="27319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65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35A04-C2C9-A7DC-3FE5-1E7D27C0E13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1970485"/>
            <a:ext cx="1894285" cy="248721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95E477B-D474-8E0C-1F46-E476EF938DC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4326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241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61" userDrawn="1">
          <p15:clr>
            <a:srgbClr val="FBAE40"/>
          </p15:clr>
        </p15:guide>
        <p15:guide id="9" pos="1625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FB883CC-094E-7039-9807-58F11002611B}"/>
              </a:ext>
            </a:extLst>
          </p:cNvPr>
          <p:cNvSpPr/>
          <p:nvPr userDrawn="1"/>
        </p:nvSpPr>
        <p:spPr>
          <a:xfrm>
            <a:off x="0" y="0"/>
            <a:ext cx="4019238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1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DDBBAD-B928-4819-64F5-80A5AECD71C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286125" y="1628775"/>
            <a:ext cx="2228850" cy="34123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396AD519-D3F5-C6DD-1EF9-EC4F614249C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4081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5" pos="3474" userDrawn="1">
          <p15:clr>
            <a:srgbClr val="FBAE40"/>
          </p15:clr>
        </p15:guide>
        <p15:guide id="6" orient="horz" pos="1026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9" pos="2070" userDrawn="1">
          <p15:clr>
            <a:srgbClr val="FBAE40"/>
          </p15:clr>
        </p15:guide>
        <p15:guide id="11" pos="5369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  <p15:guide id="15" pos="529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5949CF9-AE80-D4A2-E0FC-126A4E8ECBCB}"/>
              </a:ext>
            </a:extLst>
          </p:cNvPr>
          <p:cNvSpPr/>
          <p:nvPr userDrawn="1"/>
        </p:nvSpPr>
        <p:spPr>
          <a:xfrm>
            <a:off x="4572000" y="1"/>
            <a:ext cx="4572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410" y="3463528"/>
            <a:ext cx="6985905" cy="994172"/>
          </a:xfrm>
        </p:spPr>
        <p:txBody>
          <a:bodyPr anchor="b">
            <a:noAutofit/>
          </a:bodyPr>
          <a:lstStyle>
            <a:lvl1pPr algn="r"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098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2461991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5008789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38498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457200" y="50381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100" y="2006202"/>
            <a:ext cx="3771901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0" y="2914650"/>
            <a:ext cx="3771900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F175D2-EEFE-E4BF-0E57-03025B8F8D6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772150" y="1"/>
            <a:ext cx="3371850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73C4E42-511B-EB94-CA0A-051B1A4A91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1048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3636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54C769-5B6E-5C22-9516-5D7BE462E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3190F5-D493-CE67-ED1B-D761BFA69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5225E-A593-BBE5-FA35-2952DE6D56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812C0-D4F0-C345-96B4-1E8B918506AC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30E95-9162-1956-4897-1AA052698F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709E4-652E-524A-8D35-CF602AA44AA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9B387C-265C-AC69-F099-BE56A993BEF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410" y="4813539"/>
            <a:ext cx="1907381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0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3" r:id="rId9"/>
    <p:sldLayoutId id="2147483670" r:id="rId10"/>
    <p:sldLayoutId id="2147483671" r:id="rId11"/>
    <p:sldLayoutId id="2147483660" r:id="rId12"/>
    <p:sldLayoutId id="214748367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Poppins" pitchFamily="2" charset="77"/>
          <a:ea typeface="+mj-ea"/>
          <a:cs typeface="Poppins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4608" userDrawn="1">
          <p15:clr>
            <a:srgbClr val="F26B43"/>
          </p15:clr>
        </p15:guide>
        <p15:guide id="4" pos="5562" userDrawn="1">
          <p15:clr>
            <a:srgbClr val="F26B43"/>
          </p15:clr>
        </p15:guide>
        <p15:guide id="5" pos="23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865457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79326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7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5372145" y="974641"/>
            <a:ext cx="3757568" cy="3194219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CF8BC7D1-17D2-7144-7D21-58C10DB2C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009" y="2712074"/>
            <a:ext cx="4737624" cy="1221941"/>
          </a:xfrm>
        </p:spPr>
        <p:txBody>
          <a:bodyPr>
            <a:normAutofit fontScale="92500" lnSpcReduction="10000"/>
          </a:bodyPr>
          <a:lstStyle/>
          <a:p>
            <a:pPr defTabSz="685800">
              <a:lnSpc>
                <a:spcPct val="115000"/>
              </a:lnSpc>
              <a:spcAft>
                <a:spcPts val="750"/>
              </a:spcAft>
              <a:defRPr/>
            </a:pPr>
            <a:r>
              <a:rPr lang="en-US" b="1" u="sng" dirty="0">
                <a:solidFill>
                  <a:srgbClr val="87C6CC">
                    <a:lumMod val="50000"/>
                  </a:srgbClr>
                </a:solidFill>
                <a:cs typeface="Arial" panose="020B0604020202020204" pitchFamily="34" charset="0"/>
              </a:rPr>
              <a:t>Module 9.4:</a:t>
            </a:r>
            <a:endParaRPr lang="en-US" altLang="en-US" b="1" u="sng" dirty="0">
              <a:solidFill>
                <a:srgbClr val="87C6CC">
                  <a:lumMod val="50000"/>
                </a:srgbClr>
              </a:solidFill>
              <a:cs typeface="Arial" panose="020B0604020202020204" pitchFamily="34" charset="0"/>
            </a:endParaRPr>
          </a:p>
          <a:p>
            <a:pPr marL="231775" indent="-55563" defTabSz="685800">
              <a:lnSpc>
                <a:spcPct val="115000"/>
              </a:lnSpc>
              <a:spcAft>
                <a:spcPts val="750"/>
              </a:spcAft>
              <a:defRPr/>
            </a:pPr>
            <a:r>
              <a:rPr lang="en-US" b="1" dirty="0">
                <a:solidFill>
                  <a:srgbClr val="87C6CC">
                    <a:lumMod val="50000"/>
                  </a:srgbClr>
                </a:solidFill>
                <a:cs typeface="Arial" panose="020B0604020202020204" pitchFamily="34" charset="0"/>
              </a:rPr>
              <a:t>Typical case study and report on EE in paper and pulp industry in Vietnam</a:t>
            </a:r>
            <a:endParaRPr lang="en-US" altLang="en-US" b="1" dirty="0">
              <a:solidFill>
                <a:srgbClr val="87C6CC">
                  <a:lumMod val="50000"/>
                </a:srgbClr>
              </a:solidFill>
              <a:cs typeface="Arial" panose="020B0604020202020204" pitchFamily="34" charset="0"/>
            </a:endParaRPr>
          </a:p>
        </p:txBody>
      </p:sp>
      <p:pic>
        <p:nvPicPr>
          <p:cNvPr id="364" name="Picture 3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1121" y="4497210"/>
            <a:ext cx="750158" cy="6462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0CBF8A-ADFB-C86E-7BE2-E3597A32B0B3}"/>
              </a:ext>
            </a:extLst>
          </p:cNvPr>
          <p:cNvSpPr txBox="1"/>
          <p:nvPr/>
        </p:nvSpPr>
        <p:spPr>
          <a:xfrm>
            <a:off x="448009" y="1753822"/>
            <a:ext cx="3842897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b="1" dirty="0">
                <a:solidFill>
                  <a:srgbClr val="00B0F0"/>
                </a:solidFill>
                <a:latin typeface="Arial"/>
              </a:rPr>
              <a:t>TECHNICAL STAFF</a:t>
            </a:r>
          </a:p>
        </p:txBody>
      </p:sp>
      <p:sp>
        <p:nvSpPr>
          <p:cNvPr id="6" name="Google Shape;46;p15">
            <a:extLst>
              <a:ext uri="{FF2B5EF4-FFF2-40B4-BE49-F238E27FC236}">
                <a16:creationId xmlns:a16="http://schemas.microsoft.com/office/drawing/2014/main" id="{899F23AF-2607-5166-D420-15847972241A}"/>
              </a:ext>
            </a:extLst>
          </p:cNvPr>
          <p:cNvSpPr txBox="1">
            <a:spLocks/>
          </p:cNvSpPr>
          <p:nvPr/>
        </p:nvSpPr>
        <p:spPr>
          <a:xfrm>
            <a:off x="448009" y="566797"/>
            <a:ext cx="6014329" cy="1187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280" tIns="146280" rIns="146280" bIns="14628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768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2800" b="1" kern="0" dirty="0">
                <a:solidFill>
                  <a:srgbClr val="87C6CC">
                    <a:lumMod val="50000"/>
                  </a:srgbClr>
                </a:solidFill>
                <a:latin typeface="Arial"/>
              </a:rPr>
              <a:t>TRAINING PROGRAMME </a:t>
            </a:r>
            <a:br>
              <a:rPr lang="en-US" sz="2800" b="1" kern="0" dirty="0">
                <a:solidFill>
                  <a:srgbClr val="87C6CC">
                    <a:lumMod val="50000"/>
                  </a:srgbClr>
                </a:solidFill>
                <a:latin typeface="Arial"/>
              </a:rPr>
            </a:br>
            <a:r>
              <a:rPr lang="en-US" sz="2800" b="1" kern="0" dirty="0">
                <a:solidFill>
                  <a:srgbClr val="87C6CC">
                    <a:lumMod val="50000"/>
                  </a:srgbClr>
                </a:solidFill>
                <a:latin typeface="Arial"/>
              </a:rPr>
              <a:t>FOR INDUSTRIAL ENTERPRISEs</a:t>
            </a:r>
          </a:p>
        </p:txBody>
      </p:sp>
    </p:spTree>
    <p:extLst>
      <p:ext uri="{BB962C8B-B14F-4D97-AF65-F5344CB8AC3E}">
        <p14:creationId xmlns:p14="http://schemas.microsoft.com/office/powerpoint/2010/main" val="3952473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01451-FE2D-4013-8901-3BA2CFD2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0683"/>
            <a:ext cx="8229600" cy="371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Hypotheses for economic evaluation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1CFFB3C-CA6D-4487-B037-87D6809C21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179458"/>
              </p:ext>
            </p:extLst>
          </p:nvPr>
        </p:nvGraphicFramePr>
        <p:xfrm>
          <a:off x="1906058" y="1289125"/>
          <a:ext cx="5547484" cy="155622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84016">
                  <a:extLst>
                    <a:ext uri="{9D8B030D-6E8A-4147-A177-3AD203B41FA5}">
                      <a16:colId xmlns:a16="http://schemas.microsoft.com/office/drawing/2014/main" val="3479088046"/>
                    </a:ext>
                  </a:extLst>
                </a:gridCol>
                <a:gridCol w="1356808">
                  <a:extLst>
                    <a:ext uri="{9D8B030D-6E8A-4147-A177-3AD203B41FA5}">
                      <a16:colId xmlns:a16="http://schemas.microsoft.com/office/drawing/2014/main" val="2566809674"/>
                    </a:ext>
                  </a:extLst>
                </a:gridCol>
                <a:gridCol w="1283597">
                  <a:extLst>
                    <a:ext uri="{9D8B030D-6E8A-4147-A177-3AD203B41FA5}">
                      <a16:colId xmlns:a16="http://schemas.microsoft.com/office/drawing/2014/main" val="232898423"/>
                    </a:ext>
                  </a:extLst>
                </a:gridCol>
                <a:gridCol w="1303408">
                  <a:extLst>
                    <a:ext uri="{9D8B030D-6E8A-4147-A177-3AD203B41FA5}">
                      <a16:colId xmlns:a16="http://schemas.microsoft.com/office/drawing/2014/main" val="2675395520"/>
                    </a:ext>
                  </a:extLst>
                </a:gridCol>
                <a:gridCol w="919655">
                  <a:extLst>
                    <a:ext uri="{9D8B030D-6E8A-4147-A177-3AD203B41FA5}">
                      <a16:colId xmlns:a16="http://schemas.microsoft.com/office/drawing/2014/main" val="2576742795"/>
                    </a:ext>
                  </a:extLst>
                </a:gridCol>
              </a:tblGrid>
              <a:tr h="309437"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cap="none" spc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cap="none" spc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Amount emitted</a:t>
                      </a:r>
                    </a:p>
                  </a:txBody>
                  <a:tcPr marL="0" marR="0" marT="739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cap="none" spc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Unit cost</a:t>
                      </a:r>
                      <a:endParaRPr lang="en-US" sz="12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cap="none" spc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Million VND/year</a:t>
                      </a:r>
                      <a:endParaRPr lang="en-US" sz="12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cap="none" spc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USD/year</a:t>
                      </a:r>
                      <a:endParaRPr lang="en-US" sz="12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ctr"/>
                </a:tc>
                <a:extLst>
                  <a:ext uri="{0D108BD9-81ED-4DB2-BD59-A6C34878D82A}">
                    <a16:rowId xmlns:a16="http://schemas.microsoft.com/office/drawing/2014/main" val="1181620171"/>
                  </a:ext>
                </a:extLst>
              </a:tr>
              <a:tr h="440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Electricity</a:t>
                      </a: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                       95,382,495 </a:t>
                      </a: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kWh</a:t>
                      </a:r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                                      1,613 </a:t>
                      </a: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VND/kWh</a:t>
                      </a:r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                170,935     </a:t>
                      </a:r>
                      <a:endParaRPr lang="en-150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7,431,968     </a:t>
                      </a:r>
                      <a:endParaRPr lang="en-150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83916016"/>
                  </a:ext>
                </a:extLst>
              </a:tr>
              <a:tr h="440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Boiler</a:t>
                      </a:r>
                      <a:endParaRPr lang="en-US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                                780,000 </a:t>
                      </a: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ton steam</a:t>
                      </a:r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380,000</a:t>
                      </a: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VND/ton</a:t>
                      </a:r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                 296,400     </a:t>
                      </a:r>
                      <a:endParaRPr lang="en-150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 12,886,957     </a:t>
                      </a:r>
                      <a:endParaRPr lang="en-150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21440364"/>
                  </a:ext>
                </a:extLst>
              </a:tr>
              <a:tr h="366269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                 467,335     </a:t>
                      </a:r>
                      <a:endParaRPr lang="en-150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 20,318,925     </a:t>
                      </a:r>
                      <a:endParaRPr lang="en-150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3481316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25349E30-D38B-451F-8DBC-CA09FCE871F2}"/>
              </a:ext>
            </a:extLst>
          </p:cNvPr>
          <p:cNvSpPr txBox="1">
            <a:spLocks/>
          </p:cNvSpPr>
          <p:nvPr/>
        </p:nvSpPr>
        <p:spPr>
          <a:xfrm>
            <a:off x="3194410" y="944430"/>
            <a:ext cx="2970780" cy="385882"/>
          </a:xfrm>
          <a:prstGeom prst="rect">
            <a:avLst/>
          </a:prstGeom>
        </p:spPr>
        <p:txBody>
          <a:bodyPr vert="horz" lIns="68593" tIns="34296" rIns="68593" bIns="34296" rtlCol="0" anchor="ctr">
            <a:normAutofit fontScale="97500"/>
          </a:bodyPr>
          <a:lstStyle>
            <a:lvl1pPr algn="l" defTabSz="456651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352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Cost of energy generated by CHP</a:t>
            </a:r>
            <a:endParaRPr lang="en-150" sz="1352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1473BC-2317-47C4-9A43-FF46BCAF4D29}"/>
              </a:ext>
            </a:extLst>
          </p:cNvPr>
          <p:cNvSpPr txBox="1">
            <a:spLocks/>
          </p:cNvSpPr>
          <p:nvPr/>
        </p:nvSpPr>
        <p:spPr>
          <a:xfrm>
            <a:off x="3844967" y="2949784"/>
            <a:ext cx="3233122" cy="385882"/>
          </a:xfrm>
          <a:prstGeom prst="rect">
            <a:avLst/>
          </a:prstGeom>
        </p:spPr>
        <p:txBody>
          <a:bodyPr vert="horz" lIns="68593" tIns="34296" rIns="68593" bIns="34296" rtlCol="0" anchor="ctr">
            <a:normAutofit fontScale="97500"/>
          </a:bodyPr>
          <a:lstStyle>
            <a:lvl1pPr algn="l" defTabSz="456651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352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Hypotheses for economic evaluation</a:t>
            </a:r>
            <a:endParaRPr lang="en-150" sz="1352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7BDA317-21B9-488F-A1C7-3EB2F24857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880586"/>
              </p:ext>
            </p:extLst>
          </p:nvPr>
        </p:nvGraphicFramePr>
        <p:xfrm>
          <a:off x="1906058" y="3259242"/>
          <a:ext cx="7110941" cy="1671357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799814">
                  <a:extLst>
                    <a:ext uri="{9D8B030D-6E8A-4147-A177-3AD203B41FA5}">
                      <a16:colId xmlns:a16="http://schemas.microsoft.com/office/drawing/2014/main" val="3500561229"/>
                    </a:ext>
                  </a:extLst>
                </a:gridCol>
                <a:gridCol w="726004">
                  <a:extLst>
                    <a:ext uri="{9D8B030D-6E8A-4147-A177-3AD203B41FA5}">
                      <a16:colId xmlns:a16="http://schemas.microsoft.com/office/drawing/2014/main" val="3965157327"/>
                    </a:ext>
                  </a:extLst>
                </a:gridCol>
                <a:gridCol w="671825">
                  <a:extLst>
                    <a:ext uri="{9D8B030D-6E8A-4147-A177-3AD203B41FA5}">
                      <a16:colId xmlns:a16="http://schemas.microsoft.com/office/drawing/2014/main" val="2664435148"/>
                    </a:ext>
                  </a:extLst>
                </a:gridCol>
                <a:gridCol w="3913298">
                  <a:extLst>
                    <a:ext uri="{9D8B030D-6E8A-4147-A177-3AD203B41FA5}">
                      <a16:colId xmlns:a16="http://schemas.microsoft.com/office/drawing/2014/main" val="2581656555"/>
                    </a:ext>
                  </a:extLst>
                </a:gridCol>
              </a:tblGrid>
              <a:tr h="15900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Items</a:t>
                      </a: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Unit</a:t>
                      </a: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Value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Note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249648764"/>
                  </a:ext>
                </a:extLst>
              </a:tr>
              <a:tr h="15900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Backup rate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%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10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assumption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909656440"/>
                  </a:ext>
                </a:extLst>
              </a:tr>
              <a:tr h="15900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Equity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%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30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457254658"/>
                  </a:ext>
                </a:extLst>
              </a:tr>
              <a:tr h="1638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Loan capital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%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70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Maximum loan ratio (HD bank recommended)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616542238"/>
                  </a:ext>
                </a:extLst>
              </a:tr>
              <a:tr h="1638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Interest rate</a:t>
                      </a: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%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Interest rates for commercial loans (HD Bank)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3149976525"/>
                  </a:ext>
                </a:extLst>
              </a:tr>
              <a:tr h="5067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discount rate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%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14.5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Reflecting the weighted cost of capital, assuming 70% debt at 10% and 30% equity with a return on equity of 25%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1396888471"/>
                  </a:ext>
                </a:extLst>
              </a:tr>
              <a:tr h="1638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Tax rate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%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N/A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Corporate tax rates - all calculated according to EBITDA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2785681934"/>
                  </a:ext>
                </a:extLst>
              </a:tr>
              <a:tr h="1638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Electricity price</a:t>
                      </a: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VND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1613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24 hour average price for 110kv connections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2150613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8864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89A30-3E67-4131-831A-6988A68DC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Economic analysis results for typical case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F14C6A8-763B-40B3-85C7-46A18F9A6B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854685"/>
              </p:ext>
            </p:extLst>
          </p:nvPr>
        </p:nvGraphicFramePr>
        <p:xfrm>
          <a:off x="1485185" y="938885"/>
          <a:ext cx="6173630" cy="1307165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156066">
                  <a:extLst>
                    <a:ext uri="{9D8B030D-6E8A-4147-A177-3AD203B41FA5}">
                      <a16:colId xmlns:a16="http://schemas.microsoft.com/office/drawing/2014/main" val="17579288"/>
                    </a:ext>
                  </a:extLst>
                </a:gridCol>
                <a:gridCol w="1930272">
                  <a:extLst>
                    <a:ext uri="{9D8B030D-6E8A-4147-A177-3AD203B41FA5}">
                      <a16:colId xmlns:a16="http://schemas.microsoft.com/office/drawing/2014/main" val="1790106436"/>
                    </a:ext>
                  </a:extLst>
                </a:gridCol>
                <a:gridCol w="1543646">
                  <a:extLst>
                    <a:ext uri="{9D8B030D-6E8A-4147-A177-3AD203B41FA5}">
                      <a16:colId xmlns:a16="http://schemas.microsoft.com/office/drawing/2014/main" val="173408593"/>
                    </a:ext>
                  </a:extLst>
                </a:gridCol>
                <a:gridCol w="1543646">
                  <a:extLst>
                    <a:ext uri="{9D8B030D-6E8A-4147-A177-3AD203B41FA5}">
                      <a16:colId xmlns:a16="http://schemas.microsoft.com/office/drawing/2014/main" val="1588388718"/>
                    </a:ext>
                  </a:extLst>
                </a:gridCol>
              </a:tblGrid>
              <a:tr h="4297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Summary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NPV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</a:rPr>
                        <a:t>IRR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Payback Period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extLst>
                  <a:ext uri="{0D108BD9-81ED-4DB2-BD59-A6C34878D82A}">
                    <a16:rowId xmlns:a16="http://schemas.microsoft.com/office/drawing/2014/main" val="2992225034"/>
                  </a:ext>
                </a:extLst>
              </a:tr>
              <a:tr h="29247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Enesco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 $   23,252,914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39%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</a:rPr>
                        <a:t>2.53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extLst>
                  <a:ext uri="{0D108BD9-81ED-4DB2-BD59-A6C34878D82A}">
                    <a16:rowId xmlns:a16="http://schemas.microsoft.com/office/drawing/2014/main" val="1395391486"/>
                  </a:ext>
                </a:extLst>
              </a:tr>
              <a:tr h="29247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effectLst/>
                        </a:rPr>
                        <a:t>Martech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 $  6,454,649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19%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4.58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extLst>
                  <a:ext uri="{0D108BD9-81ED-4DB2-BD59-A6C34878D82A}">
                    <a16:rowId xmlns:a16="http://schemas.microsoft.com/office/drawing/2014/main" val="661279925"/>
                  </a:ext>
                </a:extLst>
              </a:tr>
              <a:tr h="29247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PECC1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 $  -6,961,755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</a:rPr>
                        <a:t>10%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5.59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extLst>
                  <a:ext uri="{0D108BD9-81ED-4DB2-BD59-A6C34878D82A}">
                    <a16:rowId xmlns:a16="http://schemas.microsoft.com/office/drawing/2014/main" val="1700516269"/>
                  </a:ext>
                </a:extLst>
              </a:tr>
            </a:tbl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BAF5C4A-E009-4811-823F-A04E8515D5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6326396"/>
              </p:ext>
            </p:extLst>
          </p:nvPr>
        </p:nvGraphicFramePr>
        <p:xfrm>
          <a:off x="1596770" y="2431858"/>
          <a:ext cx="6416930" cy="2521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1384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66DEC-80A9-CBEE-626A-1F4A92FBE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VN" dirty="0"/>
              <a:t>Discussion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5AD303-FF05-152F-576F-3BAB4FED4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143447"/>
            <a:ext cx="8229600" cy="3029100"/>
          </a:xfrm>
        </p:spPr>
        <p:txBody>
          <a:bodyPr>
            <a:normAutofit/>
          </a:bodyPr>
          <a:lstStyle/>
          <a:p>
            <a:r>
              <a:rPr lang="en-VN" sz="1800" dirty="0">
                <a:latin typeface="+mn-lt"/>
              </a:rPr>
              <a:t>Q &amp; A of the case above</a:t>
            </a:r>
          </a:p>
        </p:txBody>
      </p:sp>
    </p:spTree>
    <p:extLst>
      <p:ext uri="{BB962C8B-B14F-4D97-AF65-F5344CB8AC3E}">
        <p14:creationId xmlns:p14="http://schemas.microsoft.com/office/powerpoint/2010/main" val="3194601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EE29A-7657-4FDA-BDB2-F68B483B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Conclusion for the case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C73DEA-8BF0-4054-ABE7-44FAA55804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6942" y="852743"/>
            <a:ext cx="8229600" cy="2440647"/>
          </a:xfrm>
        </p:spPr>
        <p:txBody>
          <a:bodyPr>
            <a:noAutofit/>
          </a:bodyPr>
          <a:lstStyle/>
          <a:p>
            <a:r>
              <a:rPr lang="en-US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Ginter's triangle is an approach to the separation of electricity and heat costs proposed by the Russian Engineer -  L.L. Ginter. A triangle is developed in the space between two axes - the costs of electricity and heat. The triangle allows estimating the unit price of the second product assuming the unit price of the first product.</a:t>
            </a:r>
          </a:p>
          <a:p>
            <a:r>
              <a:rPr lang="en-US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The quotes received differ significantly, reflecting many unclear information when requesting a quote. Therefore, it should be considered a preliminary estimate and further research is required to obtain a detailed request for quotation with clearer technical specifications.</a:t>
            </a:r>
          </a:p>
          <a:p>
            <a:r>
              <a:rPr lang="en-US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However, based on this initial assessment, a cogeneration system is feasible when the CAPEX is ~$36 million or less - in which case both steam and electricity production can be lower than the price of ESCO steam and EVN electricity</a:t>
            </a:r>
          </a:p>
        </p:txBody>
      </p:sp>
    </p:spTree>
    <p:extLst>
      <p:ext uri="{BB962C8B-B14F-4D97-AF65-F5344CB8AC3E}">
        <p14:creationId xmlns:p14="http://schemas.microsoft.com/office/powerpoint/2010/main" val="2450520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E0307-1A68-42FA-A3FC-ADAD7483D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Conclusion and Recommendations</a:t>
            </a:r>
            <a:endParaRPr lang="aa-E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8AA609-0D64-400C-918A-3C9C9A605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6942" y="860492"/>
            <a:ext cx="8229600" cy="3029100"/>
          </a:xfrm>
        </p:spPr>
        <p:txBody>
          <a:bodyPr>
            <a:noAutofit/>
          </a:bodyPr>
          <a:lstStyle/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Pulp and paper is a circular industry that can recover up to 80% of its used products.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This industry is heavily dependent on imported scrap as raw material and has difficulties in managing imported scrap.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This industry depends significantly on imported scrap and raw materials and has difficulties in managing imported scrap.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High energy costs in production costs. Boilers and steam systems are the main sources of thermal energy consumption in the industry.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The use of biomass boilers for steam generation or CHP cogeneration systems is a viable bioenergy opportunity in the industry. A reliable supply of biomass fuel is crucial for the decision to install a boiler.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The ESCO steam trading model should play an important role in encouraging the application of biomass boilers in the industry.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VINAPACO is a good case study for CHP cogeneration using biomass as the main fuel. However, further research is needed to obtain detailed calculations for the CHP cogeneration system of the plant.</a:t>
            </a:r>
          </a:p>
          <a:p>
            <a:endParaRPr lang="en-US" dirty="0">
              <a:latin typeface="+mn-lt"/>
              <a:ea typeface="Roboto" panose="020B0604020202020204" charset="0"/>
              <a:cs typeface="Roboto" panose="020B0604020202020204" charset="0"/>
            </a:endParaRPr>
          </a:p>
          <a:p>
            <a:pPr marL="0" indent="0">
              <a:buNone/>
            </a:pPr>
            <a:endParaRPr lang="en-US" dirty="0">
              <a:latin typeface="+mn-lt"/>
              <a:ea typeface="Roboto" panose="020B0604020202020204" charset="0"/>
              <a:cs typeface="Robo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002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2" name="Google Shape;2102;p36"/>
          <p:cNvGrpSpPr/>
          <p:nvPr/>
        </p:nvGrpSpPr>
        <p:grpSpPr>
          <a:xfrm>
            <a:off x="5440350" y="1352024"/>
            <a:ext cx="3246451" cy="3396782"/>
            <a:chOff x="2776526" y="930233"/>
            <a:chExt cx="3590949" cy="3757232"/>
          </a:xfrm>
        </p:grpSpPr>
        <p:sp>
          <p:nvSpPr>
            <p:cNvPr id="2103" name="Google Shape;2103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extrusionOk="0">
                  <a:moveTo>
                    <a:pt x="0" y="1"/>
                  </a:move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  <a:lnTo>
                    <a:pt x="1997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4" name="Google Shape;2104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fill="none" extrusionOk="0">
                  <a:moveTo>
                    <a:pt x="199709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108"/>
                  </a:ln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99868" y="101002"/>
                  </a:lnTo>
                  <a:lnTo>
                    <a:pt x="99868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5" name="Google Shape;2105;p36"/>
            <p:cNvSpPr/>
            <p:nvPr/>
          </p:nvSpPr>
          <p:spPr>
            <a:xfrm>
              <a:off x="2776526" y="2680219"/>
              <a:ext cx="3581715" cy="361648"/>
            </a:xfrm>
            <a:custGeom>
              <a:avLst/>
              <a:gdLst/>
              <a:ahLst/>
              <a:cxnLst/>
              <a:rect l="l" t="t" r="r" b="b"/>
              <a:pathLst>
                <a:path w="199761" h="20170" extrusionOk="0">
                  <a:moveTo>
                    <a:pt x="99893" y="0"/>
                  </a:moveTo>
                  <a:lnTo>
                    <a:pt x="94742" y="26"/>
                  </a:lnTo>
                  <a:lnTo>
                    <a:pt x="89667" y="52"/>
                  </a:lnTo>
                  <a:lnTo>
                    <a:pt x="84670" y="129"/>
                  </a:lnTo>
                  <a:lnTo>
                    <a:pt x="79750" y="206"/>
                  </a:lnTo>
                  <a:lnTo>
                    <a:pt x="74933" y="335"/>
                  </a:lnTo>
                  <a:lnTo>
                    <a:pt x="70193" y="464"/>
                  </a:lnTo>
                  <a:lnTo>
                    <a:pt x="65557" y="618"/>
                  </a:lnTo>
                  <a:lnTo>
                    <a:pt x="61023" y="799"/>
                  </a:lnTo>
                  <a:lnTo>
                    <a:pt x="56592" y="1005"/>
                  </a:lnTo>
                  <a:lnTo>
                    <a:pt x="52291" y="1211"/>
                  </a:lnTo>
                  <a:lnTo>
                    <a:pt x="48092" y="1468"/>
                  </a:lnTo>
                  <a:lnTo>
                    <a:pt x="44048" y="1726"/>
                  </a:lnTo>
                  <a:lnTo>
                    <a:pt x="40132" y="2009"/>
                  </a:lnTo>
                  <a:lnTo>
                    <a:pt x="36346" y="2318"/>
                  </a:lnTo>
                  <a:lnTo>
                    <a:pt x="32740" y="2628"/>
                  </a:lnTo>
                  <a:lnTo>
                    <a:pt x="29262" y="2962"/>
                  </a:lnTo>
                  <a:lnTo>
                    <a:pt x="25965" y="3297"/>
                  </a:lnTo>
                  <a:lnTo>
                    <a:pt x="22822" y="3684"/>
                  </a:lnTo>
                  <a:lnTo>
                    <a:pt x="19860" y="4044"/>
                  </a:lnTo>
                  <a:lnTo>
                    <a:pt x="17078" y="4456"/>
                  </a:lnTo>
                  <a:lnTo>
                    <a:pt x="14477" y="4869"/>
                  </a:lnTo>
                  <a:lnTo>
                    <a:pt x="12055" y="5281"/>
                  </a:lnTo>
                  <a:lnTo>
                    <a:pt x="9866" y="5719"/>
                  </a:lnTo>
                  <a:lnTo>
                    <a:pt x="7856" y="6157"/>
                  </a:lnTo>
                  <a:lnTo>
                    <a:pt x="6929" y="6388"/>
                  </a:lnTo>
                  <a:lnTo>
                    <a:pt x="6079" y="6620"/>
                  </a:lnTo>
                  <a:lnTo>
                    <a:pt x="5255" y="6852"/>
                  </a:lnTo>
                  <a:lnTo>
                    <a:pt x="4508" y="7084"/>
                  </a:lnTo>
                  <a:lnTo>
                    <a:pt x="3812" y="7316"/>
                  </a:lnTo>
                  <a:lnTo>
                    <a:pt x="3168" y="7573"/>
                  </a:lnTo>
                  <a:lnTo>
                    <a:pt x="2576" y="7805"/>
                  </a:lnTo>
                  <a:lnTo>
                    <a:pt x="2035" y="8063"/>
                  </a:lnTo>
                  <a:lnTo>
                    <a:pt x="1571" y="8295"/>
                  </a:lnTo>
                  <a:lnTo>
                    <a:pt x="1159" y="8552"/>
                  </a:lnTo>
                  <a:lnTo>
                    <a:pt x="824" y="8810"/>
                  </a:lnTo>
                  <a:lnTo>
                    <a:pt x="515" y="9067"/>
                  </a:lnTo>
                  <a:lnTo>
                    <a:pt x="309" y="9299"/>
                  </a:lnTo>
                  <a:lnTo>
                    <a:pt x="129" y="9557"/>
                  </a:lnTo>
                  <a:lnTo>
                    <a:pt x="52" y="9840"/>
                  </a:lnTo>
                  <a:lnTo>
                    <a:pt x="26" y="9969"/>
                  </a:lnTo>
                  <a:lnTo>
                    <a:pt x="0" y="10098"/>
                  </a:lnTo>
                  <a:lnTo>
                    <a:pt x="26" y="10226"/>
                  </a:lnTo>
                  <a:lnTo>
                    <a:pt x="52" y="10355"/>
                  </a:lnTo>
                  <a:lnTo>
                    <a:pt x="129" y="10613"/>
                  </a:lnTo>
                  <a:lnTo>
                    <a:pt x="309" y="10870"/>
                  </a:lnTo>
                  <a:lnTo>
                    <a:pt x="515" y="11128"/>
                  </a:lnTo>
                  <a:lnTo>
                    <a:pt x="824" y="11360"/>
                  </a:lnTo>
                  <a:lnTo>
                    <a:pt x="1159" y="11617"/>
                  </a:lnTo>
                  <a:lnTo>
                    <a:pt x="1571" y="11875"/>
                  </a:lnTo>
                  <a:lnTo>
                    <a:pt x="2035" y="12107"/>
                  </a:lnTo>
                  <a:lnTo>
                    <a:pt x="2576" y="12364"/>
                  </a:lnTo>
                  <a:lnTo>
                    <a:pt x="3168" y="12596"/>
                  </a:lnTo>
                  <a:lnTo>
                    <a:pt x="3812" y="12854"/>
                  </a:lnTo>
                  <a:lnTo>
                    <a:pt x="4508" y="13086"/>
                  </a:lnTo>
                  <a:lnTo>
                    <a:pt x="5255" y="13318"/>
                  </a:lnTo>
                  <a:lnTo>
                    <a:pt x="6079" y="13549"/>
                  </a:lnTo>
                  <a:lnTo>
                    <a:pt x="6929" y="13781"/>
                  </a:lnTo>
                  <a:lnTo>
                    <a:pt x="7856" y="14013"/>
                  </a:lnTo>
                  <a:lnTo>
                    <a:pt x="9866" y="14451"/>
                  </a:lnTo>
                  <a:lnTo>
                    <a:pt x="12055" y="14889"/>
                  </a:lnTo>
                  <a:lnTo>
                    <a:pt x="14477" y="15327"/>
                  </a:lnTo>
                  <a:lnTo>
                    <a:pt x="17078" y="15713"/>
                  </a:lnTo>
                  <a:lnTo>
                    <a:pt x="19860" y="16125"/>
                  </a:lnTo>
                  <a:lnTo>
                    <a:pt x="22822" y="16512"/>
                  </a:lnTo>
                  <a:lnTo>
                    <a:pt x="25965" y="16872"/>
                  </a:lnTo>
                  <a:lnTo>
                    <a:pt x="29262" y="17207"/>
                  </a:lnTo>
                  <a:lnTo>
                    <a:pt x="32740" y="17542"/>
                  </a:lnTo>
                  <a:lnTo>
                    <a:pt x="36346" y="17877"/>
                  </a:lnTo>
                  <a:lnTo>
                    <a:pt x="40132" y="18160"/>
                  </a:lnTo>
                  <a:lnTo>
                    <a:pt x="44048" y="18444"/>
                  </a:lnTo>
                  <a:lnTo>
                    <a:pt x="48092" y="18701"/>
                  </a:lnTo>
                  <a:lnTo>
                    <a:pt x="52291" y="18959"/>
                  </a:lnTo>
                  <a:lnTo>
                    <a:pt x="56592" y="19165"/>
                  </a:lnTo>
                  <a:lnTo>
                    <a:pt x="61023" y="19371"/>
                  </a:lnTo>
                  <a:lnTo>
                    <a:pt x="65557" y="19551"/>
                  </a:lnTo>
                  <a:lnTo>
                    <a:pt x="70193" y="19706"/>
                  </a:lnTo>
                  <a:lnTo>
                    <a:pt x="74933" y="19860"/>
                  </a:lnTo>
                  <a:lnTo>
                    <a:pt x="79750" y="19963"/>
                  </a:lnTo>
                  <a:lnTo>
                    <a:pt x="84670" y="20041"/>
                  </a:lnTo>
                  <a:lnTo>
                    <a:pt x="89667" y="20118"/>
                  </a:lnTo>
                  <a:lnTo>
                    <a:pt x="94742" y="20144"/>
                  </a:lnTo>
                  <a:lnTo>
                    <a:pt x="99893" y="20169"/>
                  </a:lnTo>
                  <a:lnTo>
                    <a:pt x="105019" y="20144"/>
                  </a:lnTo>
                  <a:lnTo>
                    <a:pt x="110094" y="20118"/>
                  </a:lnTo>
                  <a:lnTo>
                    <a:pt x="115091" y="20041"/>
                  </a:lnTo>
                  <a:lnTo>
                    <a:pt x="120011" y="19963"/>
                  </a:lnTo>
                  <a:lnTo>
                    <a:pt x="124854" y="19860"/>
                  </a:lnTo>
                  <a:lnTo>
                    <a:pt x="129593" y="19706"/>
                  </a:lnTo>
                  <a:lnTo>
                    <a:pt x="134230" y="19551"/>
                  </a:lnTo>
                  <a:lnTo>
                    <a:pt x="138764" y="19371"/>
                  </a:lnTo>
                  <a:lnTo>
                    <a:pt x="143194" y="19165"/>
                  </a:lnTo>
                  <a:lnTo>
                    <a:pt x="147496" y="18959"/>
                  </a:lnTo>
                  <a:lnTo>
                    <a:pt x="151669" y="18701"/>
                  </a:lnTo>
                  <a:lnTo>
                    <a:pt x="155739" y="18444"/>
                  </a:lnTo>
                  <a:lnTo>
                    <a:pt x="159654" y="18160"/>
                  </a:lnTo>
                  <a:lnTo>
                    <a:pt x="163415" y="17877"/>
                  </a:lnTo>
                  <a:lnTo>
                    <a:pt x="167047" y="17542"/>
                  </a:lnTo>
                  <a:lnTo>
                    <a:pt x="170524" y="17207"/>
                  </a:lnTo>
                  <a:lnTo>
                    <a:pt x="173822" y="16872"/>
                  </a:lnTo>
                  <a:lnTo>
                    <a:pt x="176964" y="16512"/>
                  </a:lnTo>
                  <a:lnTo>
                    <a:pt x="179926" y="16125"/>
                  </a:lnTo>
                  <a:lnTo>
                    <a:pt x="182708" y="15713"/>
                  </a:lnTo>
                  <a:lnTo>
                    <a:pt x="185310" y="15327"/>
                  </a:lnTo>
                  <a:lnTo>
                    <a:pt x="187706" y="14889"/>
                  </a:lnTo>
                  <a:lnTo>
                    <a:pt x="189921" y="14451"/>
                  </a:lnTo>
                  <a:lnTo>
                    <a:pt x="191930" y="14013"/>
                  </a:lnTo>
                  <a:lnTo>
                    <a:pt x="192832" y="13781"/>
                  </a:lnTo>
                  <a:lnTo>
                    <a:pt x="193707" y="13549"/>
                  </a:lnTo>
                  <a:lnTo>
                    <a:pt x="194532" y="13318"/>
                  </a:lnTo>
                  <a:lnTo>
                    <a:pt x="195279" y="13086"/>
                  </a:lnTo>
                  <a:lnTo>
                    <a:pt x="195974" y="12854"/>
                  </a:lnTo>
                  <a:lnTo>
                    <a:pt x="196618" y="12596"/>
                  </a:lnTo>
                  <a:lnTo>
                    <a:pt x="197211" y="12364"/>
                  </a:lnTo>
                  <a:lnTo>
                    <a:pt x="197726" y="12107"/>
                  </a:lnTo>
                  <a:lnTo>
                    <a:pt x="198215" y="11875"/>
                  </a:lnTo>
                  <a:lnTo>
                    <a:pt x="198627" y="11617"/>
                  </a:lnTo>
                  <a:lnTo>
                    <a:pt x="198962" y="11360"/>
                  </a:lnTo>
                  <a:lnTo>
                    <a:pt x="199246" y="11128"/>
                  </a:lnTo>
                  <a:lnTo>
                    <a:pt x="199477" y="10870"/>
                  </a:lnTo>
                  <a:lnTo>
                    <a:pt x="199632" y="10613"/>
                  </a:lnTo>
                  <a:lnTo>
                    <a:pt x="199735" y="10355"/>
                  </a:lnTo>
                  <a:lnTo>
                    <a:pt x="199761" y="10226"/>
                  </a:lnTo>
                  <a:lnTo>
                    <a:pt x="199761" y="10098"/>
                  </a:lnTo>
                  <a:lnTo>
                    <a:pt x="199761" y="9969"/>
                  </a:lnTo>
                  <a:lnTo>
                    <a:pt x="199735" y="9840"/>
                  </a:lnTo>
                  <a:lnTo>
                    <a:pt x="199632" y="9557"/>
                  </a:lnTo>
                  <a:lnTo>
                    <a:pt x="199477" y="9299"/>
                  </a:lnTo>
                  <a:lnTo>
                    <a:pt x="199246" y="9067"/>
                  </a:lnTo>
                  <a:lnTo>
                    <a:pt x="198962" y="8810"/>
                  </a:lnTo>
                  <a:lnTo>
                    <a:pt x="198627" y="8552"/>
                  </a:lnTo>
                  <a:lnTo>
                    <a:pt x="198215" y="8295"/>
                  </a:lnTo>
                  <a:lnTo>
                    <a:pt x="197726" y="8063"/>
                  </a:lnTo>
                  <a:lnTo>
                    <a:pt x="197211" y="7805"/>
                  </a:lnTo>
                  <a:lnTo>
                    <a:pt x="196618" y="7573"/>
                  </a:lnTo>
                  <a:lnTo>
                    <a:pt x="195974" y="7316"/>
                  </a:lnTo>
                  <a:lnTo>
                    <a:pt x="195279" y="7084"/>
                  </a:lnTo>
                  <a:lnTo>
                    <a:pt x="194532" y="6852"/>
                  </a:lnTo>
                  <a:lnTo>
                    <a:pt x="193707" y="6620"/>
                  </a:lnTo>
                  <a:lnTo>
                    <a:pt x="192832" y="6388"/>
                  </a:lnTo>
                  <a:lnTo>
                    <a:pt x="191930" y="6157"/>
                  </a:lnTo>
                  <a:lnTo>
                    <a:pt x="189921" y="5719"/>
                  </a:lnTo>
                  <a:lnTo>
                    <a:pt x="187706" y="5281"/>
                  </a:lnTo>
                  <a:lnTo>
                    <a:pt x="185310" y="4869"/>
                  </a:lnTo>
                  <a:lnTo>
                    <a:pt x="182708" y="4456"/>
                  </a:lnTo>
                  <a:lnTo>
                    <a:pt x="179926" y="4044"/>
                  </a:lnTo>
                  <a:lnTo>
                    <a:pt x="176964" y="3684"/>
                  </a:lnTo>
                  <a:lnTo>
                    <a:pt x="173822" y="3297"/>
                  </a:lnTo>
                  <a:lnTo>
                    <a:pt x="170524" y="2962"/>
                  </a:lnTo>
                  <a:lnTo>
                    <a:pt x="167047" y="2628"/>
                  </a:lnTo>
                  <a:lnTo>
                    <a:pt x="163415" y="2318"/>
                  </a:lnTo>
                  <a:lnTo>
                    <a:pt x="159654" y="2009"/>
                  </a:lnTo>
                  <a:lnTo>
                    <a:pt x="155739" y="1726"/>
                  </a:lnTo>
                  <a:lnTo>
                    <a:pt x="151669" y="1468"/>
                  </a:lnTo>
                  <a:lnTo>
                    <a:pt x="147496" y="1211"/>
                  </a:lnTo>
                  <a:lnTo>
                    <a:pt x="143194" y="1005"/>
                  </a:lnTo>
                  <a:lnTo>
                    <a:pt x="138764" y="799"/>
                  </a:lnTo>
                  <a:lnTo>
                    <a:pt x="134230" y="618"/>
                  </a:lnTo>
                  <a:lnTo>
                    <a:pt x="129593" y="464"/>
                  </a:lnTo>
                  <a:lnTo>
                    <a:pt x="124854" y="335"/>
                  </a:lnTo>
                  <a:lnTo>
                    <a:pt x="120011" y="206"/>
                  </a:lnTo>
                  <a:lnTo>
                    <a:pt x="115091" y="129"/>
                  </a:lnTo>
                  <a:lnTo>
                    <a:pt x="110094" y="52"/>
                  </a:lnTo>
                  <a:lnTo>
                    <a:pt x="105019" y="26"/>
                  </a:lnTo>
                  <a:lnTo>
                    <a:pt x="9989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6" name="Google Shape;2106;p36"/>
            <p:cNvSpPr/>
            <p:nvPr/>
          </p:nvSpPr>
          <p:spPr>
            <a:xfrm>
              <a:off x="3660044" y="3019221"/>
              <a:ext cx="1147735" cy="1489051"/>
            </a:xfrm>
            <a:custGeom>
              <a:avLst/>
              <a:gdLst/>
              <a:ahLst/>
              <a:cxnLst/>
              <a:rect l="l" t="t" r="r" b="b"/>
              <a:pathLst>
                <a:path w="64012" h="83048" extrusionOk="0">
                  <a:moveTo>
                    <a:pt x="2139" y="0"/>
                  </a:moveTo>
                  <a:lnTo>
                    <a:pt x="2036" y="515"/>
                  </a:lnTo>
                  <a:lnTo>
                    <a:pt x="1933" y="1082"/>
                  </a:lnTo>
                  <a:lnTo>
                    <a:pt x="1753" y="2216"/>
                  </a:lnTo>
                  <a:lnTo>
                    <a:pt x="1598" y="3272"/>
                  </a:lnTo>
                  <a:lnTo>
                    <a:pt x="1495" y="3710"/>
                  </a:lnTo>
                  <a:lnTo>
                    <a:pt x="1392" y="4122"/>
                  </a:lnTo>
                  <a:lnTo>
                    <a:pt x="1263" y="4457"/>
                  </a:lnTo>
                  <a:lnTo>
                    <a:pt x="1057" y="4843"/>
                  </a:lnTo>
                  <a:lnTo>
                    <a:pt x="593" y="5719"/>
                  </a:lnTo>
                  <a:lnTo>
                    <a:pt x="362" y="6157"/>
                  </a:lnTo>
                  <a:lnTo>
                    <a:pt x="181" y="6569"/>
                  </a:lnTo>
                  <a:lnTo>
                    <a:pt x="104" y="6775"/>
                  </a:lnTo>
                  <a:lnTo>
                    <a:pt x="52" y="6981"/>
                  </a:lnTo>
                  <a:lnTo>
                    <a:pt x="27" y="7161"/>
                  </a:lnTo>
                  <a:lnTo>
                    <a:pt x="1" y="7342"/>
                  </a:lnTo>
                  <a:lnTo>
                    <a:pt x="27" y="7625"/>
                  </a:lnTo>
                  <a:lnTo>
                    <a:pt x="78" y="7934"/>
                  </a:lnTo>
                  <a:lnTo>
                    <a:pt x="155" y="8243"/>
                  </a:lnTo>
                  <a:lnTo>
                    <a:pt x="259" y="8552"/>
                  </a:lnTo>
                  <a:lnTo>
                    <a:pt x="362" y="8861"/>
                  </a:lnTo>
                  <a:lnTo>
                    <a:pt x="516" y="9196"/>
                  </a:lnTo>
                  <a:lnTo>
                    <a:pt x="825" y="9892"/>
                  </a:lnTo>
                  <a:lnTo>
                    <a:pt x="1212" y="10587"/>
                  </a:lnTo>
                  <a:lnTo>
                    <a:pt x="1649" y="11308"/>
                  </a:lnTo>
                  <a:lnTo>
                    <a:pt x="2113" y="12030"/>
                  </a:lnTo>
                  <a:lnTo>
                    <a:pt x="2603" y="12751"/>
                  </a:lnTo>
                  <a:lnTo>
                    <a:pt x="3556" y="14219"/>
                  </a:lnTo>
                  <a:lnTo>
                    <a:pt x="4019" y="14915"/>
                  </a:lnTo>
                  <a:lnTo>
                    <a:pt x="4457" y="15610"/>
                  </a:lnTo>
                  <a:lnTo>
                    <a:pt x="4844" y="16280"/>
                  </a:lnTo>
                  <a:lnTo>
                    <a:pt x="5178" y="16950"/>
                  </a:lnTo>
                  <a:lnTo>
                    <a:pt x="5436" y="17542"/>
                  </a:lnTo>
                  <a:lnTo>
                    <a:pt x="5539" y="17851"/>
                  </a:lnTo>
                  <a:lnTo>
                    <a:pt x="5616" y="18135"/>
                  </a:lnTo>
                  <a:lnTo>
                    <a:pt x="5642" y="18289"/>
                  </a:lnTo>
                  <a:lnTo>
                    <a:pt x="5668" y="18470"/>
                  </a:lnTo>
                  <a:lnTo>
                    <a:pt x="5642" y="18882"/>
                  </a:lnTo>
                  <a:lnTo>
                    <a:pt x="5513" y="19809"/>
                  </a:lnTo>
                  <a:lnTo>
                    <a:pt x="5436" y="20298"/>
                  </a:lnTo>
                  <a:lnTo>
                    <a:pt x="5436" y="20736"/>
                  </a:lnTo>
                  <a:lnTo>
                    <a:pt x="5436" y="20942"/>
                  </a:lnTo>
                  <a:lnTo>
                    <a:pt x="5462" y="21123"/>
                  </a:lnTo>
                  <a:lnTo>
                    <a:pt x="5513" y="21303"/>
                  </a:lnTo>
                  <a:lnTo>
                    <a:pt x="5565" y="21432"/>
                  </a:lnTo>
                  <a:lnTo>
                    <a:pt x="5668" y="21561"/>
                  </a:lnTo>
                  <a:lnTo>
                    <a:pt x="5797" y="21689"/>
                  </a:lnTo>
                  <a:lnTo>
                    <a:pt x="5951" y="21792"/>
                  </a:lnTo>
                  <a:lnTo>
                    <a:pt x="6157" y="21921"/>
                  </a:lnTo>
                  <a:lnTo>
                    <a:pt x="6569" y="22127"/>
                  </a:lnTo>
                  <a:lnTo>
                    <a:pt x="7033" y="22333"/>
                  </a:lnTo>
                  <a:lnTo>
                    <a:pt x="7497" y="22488"/>
                  </a:lnTo>
                  <a:lnTo>
                    <a:pt x="7935" y="22617"/>
                  </a:lnTo>
                  <a:lnTo>
                    <a:pt x="8450" y="22771"/>
                  </a:lnTo>
                  <a:lnTo>
                    <a:pt x="8553" y="22823"/>
                  </a:lnTo>
                  <a:lnTo>
                    <a:pt x="8759" y="22952"/>
                  </a:lnTo>
                  <a:lnTo>
                    <a:pt x="9326" y="23389"/>
                  </a:lnTo>
                  <a:lnTo>
                    <a:pt x="10124" y="24059"/>
                  </a:lnTo>
                  <a:lnTo>
                    <a:pt x="11000" y="24858"/>
                  </a:lnTo>
                  <a:lnTo>
                    <a:pt x="11438" y="25296"/>
                  </a:lnTo>
                  <a:lnTo>
                    <a:pt x="11876" y="25759"/>
                  </a:lnTo>
                  <a:lnTo>
                    <a:pt x="12288" y="26223"/>
                  </a:lnTo>
                  <a:lnTo>
                    <a:pt x="12674" y="26661"/>
                  </a:lnTo>
                  <a:lnTo>
                    <a:pt x="13009" y="27125"/>
                  </a:lnTo>
                  <a:lnTo>
                    <a:pt x="13293" y="27537"/>
                  </a:lnTo>
                  <a:lnTo>
                    <a:pt x="13524" y="27923"/>
                  </a:lnTo>
                  <a:lnTo>
                    <a:pt x="13602" y="28129"/>
                  </a:lnTo>
                  <a:lnTo>
                    <a:pt x="13653" y="28309"/>
                  </a:lnTo>
                  <a:lnTo>
                    <a:pt x="13730" y="28696"/>
                  </a:lnTo>
                  <a:lnTo>
                    <a:pt x="13782" y="29134"/>
                  </a:lnTo>
                  <a:lnTo>
                    <a:pt x="13782" y="29572"/>
                  </a:lnTo>
                  <a:lnTo>
                    <a:pt x="13756" y="30061"/>
                  </a:lnTo>
                  <a:lnTo>
                    <a:pt x="13705" y="30551"/>
                  </a:lnTo>
                  <a:lnTo>
                    <a:pt x="13602" y="31066"/>
                  </a:lnTo>
                  <a:lnTo>
                    <a:pt x="13499" y="31581"/>
                  </a:lnTo>
                  <a:lnTo>
                    <a:pt x="13344" y="32148"/>
                  </a:lnTo>
                  <a:lnTo>
                    <a:pt x="13009" y="33255"/>
                  </a:lnTo>
                  <a:lnTo>
                    <a:pt x="12623" y="34440"/>
                  </a:lnTo>
                  <a:lnTo>
                    <a:pt x="11721" y="36836"/>
                  </a:lnTo>
                  <a:lnTo>
                    <a:pt x="11283" y="38046"/>
                  </a:lnTo>
                  <a:lnTo>
                    <a:pt x="10871" y="39231"/>
                  </a:lnTo>
                  <a:lnTo>
                    <a:pt x="10511" y="40365"/>
                  </a:lnTo>
                  <a:lnTo>
                    <a:pt x="10356" y="40931"/>
                  </a:lnTo>
                  <a:lnTo>
                    <a:pt x="10227" y="41472"/>
                  </a:lnTo>
                  <a:lnTo>
                    <a:pt x="10124" y="42013"/>
                  </a:lnTo>
                  <a:lnTo>
                    <a:pt x="10047" y="42528"/>
                  </a:lnTo>
                  <a:lnTo>
                    <a:pt x="9995" y="43018"/>
                  </a:lnTo>
                  <a:lnTo>
                    <a:pt x="9995" y="43507"/>
                  </a:lnTo>
                  <a:lnTo>
                    <a:pt x="10021" y="43945"/>
                  </a:lnTo>
                  <a:lnTo>
                    <a:pt x="10098" y="44383"/>
                  </a:lnTo>
                  <a:lnTo>
                    <a:pt x="10201" y="44795"/>
                  </a:lnTo>
                  <a:lnTo>
                    <a:pt x="10356" y="45156"/>
                  </a:lnTo>
                  <a:lnTo>
                    <a:pt x="10408" y="45259"/>
                  </a:lnTo>
                  <a:lnTo>
                    <a:pt x="10485" y="45336"/>
                  </a:lnTo>
                  <a:lnTo>
                    <a:pt x="10588" y="45388"/>
                  </a:lnTo>
                  <a:lnTo>
                    <a:pt x="10717" y="45439"/>
                  </a:lnTo>
                  <a:lnTo>
                    <a:pt x="11000" y="45542"/>
                  </a:lnTo>
                  <a:lnTo>
                    <a:pt x="11335" y="45645"/>
                  </a:lnTo>
                  <a:lnTo>
                    <a:pt x="11644" y="45748"/>
                  </a:lnTo>
                  <a:lnTo>
                    <a:pt x="11927" y="45851"/>
                  </a:lnTo>
                  <a:lnTo>
                    <a:pt x="12056" y="45903"/>
                  </a:lnTo>
                  <a:lnTo>
                    <a:pt x="12159" y="45980"/>
                  </a:lnTo>
                  <a:lnTo>
                    <a:pt x="12236" y="46057"/>
                  </a:lnTo>
                  <a:lnTo>
                    <a:pt x="12288" y="46135"/>
                  </a:lnTo>
                  <a:lnTo>
                    <a:pt x="12339" y="46315"/>
                  </a:lnTo>
                  <a:lnTo>
                    <a:pt x="12365" y="46521"/>
                  </a:lnTo>
                  <a:lnTo>
                    <a:pt x="12365" y="46701"/>
                  </a:lnTo>
                  <a:lnTo>
                    <a:pt x="12365" y="46933"/>
                  </a:lnTo>
                  <a:lnTo>
                    <a:pt x="12314" y="47139"/>
                  </a:lnTo>
                  <a:lnTo>
                    <a:pt x="12262" y="47371"/>
                  </a:lnTo>
                  <a:lnTo>
                    <a:pt x="12108" y="47835"/>
                  </a:lnTo>
                  <a:lnTo>
                    <a:pt x="11902" y="48299"/>
                  </a:lnTo>
                  <a:lnTo>
                    <a:pt x="11644" y="48814"/>
                  </a:lnTo>
                  <a:lnTo>
                    <a:pt x="11361" y="49329"/>
                  </a:lnTo>
                  <a:lnTo>
                    <a:pt x="11052" y="49844"/>
                  </a:lnTo>
                  <a:lnTo>
                    <a:pt x="10433" y="50874"/>
                  </a:lnTo>
                  <a:lnTo>
                    <a:pt x="10150" y="51390"/>
                  </a:lnTo>
                  <a:lnTo>
                    <a:pt x="9892" y="51879"/>
                  </a:lnTo>
                  <a:lnTo>
                    <a:pt x="9661" y="52368"/>
                  </a:lnTo>
                  <a:lnTo>
                    <a:pt x="9506" y="52832"/>
                  </a:lnTo>
                  <a:lnTo>
                    <a:pt x="9429" y="53038"/>
                  </a:lnTo>
                  <a:lnTo>
                    <a:pt x="9377" y="53244"/>
                  </a:lnTo>
                  <a:lnTo>
                    <a:pt x="9377" y="53450"/>
                  </a:lnTo>
                  <a:lnTo>
                    <a:pt x="9351" y="53656"/>
                  </a:lnTo>
                  <a:lnTo>
                    <a:pt x="9403" y="53940"/>
                  </a:lnTo>
                  <a:lnTo>
                    <a:pt x="9480" y="54223"/>
                  </a:lnTo>
                  <a:lnTo>
                    <a:pt x="9609" y="54558"/>
                  </a:lnTo>
                  <a:lnTo>
                    <a:pt x="9764" y="54867"/>
                  </a:lnTo>
                  <a:lnTo>
                    <a:pt x="9944" y="55228"/>
                  </a:lnTo>
                  <a:lnTo>
                    <a:pt x="10150" y="55563"/>
                  </a:lnTo>
                  <a:lnTo>
                    <a:pt x="10614" y="56284"/>
                  </a:lnTo>
                  <a:lnTo>
                    <a:pt x="11052" y="56979"/>
                  </a:lnTo>
                  <a:lnTo>
                    <a:pt x="11464" y="57675"/>
                  </a:lnTo>
                  <a:lnTo>
                    <a:pt x="11618" y="58010"/>
                  </a:lnTo>
                  <a:lnTo>
                    <a:pt x="11747" y="58319"/>
                  </a:lnTo>
                  <a:lnTo>
                    <a:pt x="11850" y="58628"/>
                  </a:lnTo>
                  <a:lnTo>
                    <a:pt x="11902" y="58911"/>
                  </a:lnTo>
                  <a:lnTo>
                    <a:pt x="11902" y="59298"/>
                  </a:lnTo>
                  <a:lnTo>
                    <a:pt x="11850" y="59710"/>
                  </a:lnTo>
                  <a:lnTo>
                    <a:pt x="11747" y="60173"/>
                  </a:lnTo>
                  <a:lnTo>
                    <a:pt x="11618" y="60637"/>
                  </a:lnTo>
                  <a:lnTo>
                    <a:pt x="11464" y="61127"/>
                  </a:lnTo>
                  <a:lnTo>
                    <a:pt x="11283" y="61642"/>
                  </a:lnTo>
                  <a:lnTo>
                    <a:pt x="10871" y="62698"/>
                  </a:lnTo>
                  <a:lnTo>
                    <a:pt x="10459" y="63728"/>
                  </a:lnTo>
                  <a:lnTo>
                    <a:pt x="10253" y="64243"/>
                  </a:lnTo>
                  <a:lnTo>
                    <a:pt x="10073" y="64759"/>
                  </a:lnTo>
                  <a:lnTo>
                    <a:pt x="9944" y="65222"/>
                  </a:lnTo>
                  <a:lnTo>
                    <a:pt x="9841" y="65686"/>
                  </a:lnTo>
                  <a:lnTo>
                    <a:pt x="9764" y="66098"/>
                  </a:lnTo>
                  <a:lnTo>
                    <a:pt x="9738" y="66484"/>
                  </a:lnTo>
                  <a:lnTo>
                    <a:pt x="9764" y="66948"/>
                  </a:lnTo>
                  <a:lnTo>
                    <a:pt x="9841" y="67463"/>
                  </a:lnTo>
                  <a:lnTo>
                    <a:pt x="9944" y="68004"/>
                  </a:lnTo>
                  <a:lnTo>
                    <a:pt x="10073" y="68571"/>
                  </a:lnTo>
                  <a:lnTo>
                    <a:pt x="10227" y="69163"/>
                  </a:lnTo>
                  <a:lnTo>
                    <a:pt x="10408" y="69782"/>
                  </a:lnTo>
                  <a:lnTo>
                    <a:pt x="10845" y="71044"/>
                  </a:lnTo>
                  <a:lnTo>
                    <a:pt x="11309" y="72280"/>
                  </a:lnTo>
                  <a:lnTo>
                    <a:pt x="11799" y="73439"/>
                  </a:lnTo>
                  <a:lnTo>
                    <a:pt x="12288" y="74495"/>
                  </a:lnTo>
                  <a:lnTo>
                    <a:pt x="12726" y="75371"/>
                  </a:lnTo>
                  <a:lnTo>
                    <a:pt x="13138" y="76093"/>
                  </a:lnTo>
                  <a:lnTo>
                    <a:pt x="13627" y="76943"/>
                  </a:lnTo>
                  <a:lnTo>
                    <a:pt x="14220" y="77844"/>
                  </a:lnTo>
                  <a:lnTo>
                    <a:pt x="14864" y="78746"/>
                  </a:lnTo>
                  <a:lnTo>
                    <a:pt x="15534" y="79647"/>
                  </a:lnTo>
                  <a:lnTo>
                    <a:pt x="15894" y="80059"/>
                  </a:lnTo>
                  <a:lnTo>
                    <a:pt x="16229" y="80446"/>
                  </a:lnTo>
                  <a:lnTo>
                    <a:pt x="16564" y="80806"/>
                  </a:lnTo>
                  <a:lnTo>
                    <a:pt x="16899" y="81116"/>
                  </a:lnTo>
                  <a:lnTo>
                    <a:pt x="17234" y="81373"/>
                  </a:lnTo>
                  <a:lnTo>
                    <a:pt x="17569" y="81605"/>
                  </a:lnTo>
                  <a:lnTo>
                    <a:pt x="17826" y="81760"/>
                  </a:lnTo>
                  <a:lnTo>
                    <a:pt x="18109" y="81914"/>
                  </a:lnTo>
                  <a:lnTo>
                    <a:pt x="18805" y="82223"/>
                  </a:lnTo>
                  <a:lnTo>
                    <a:pt x="19603" y="82532"/>
                  </a:lnTo>
                  <a:lnTo>
                    <a:pt x="20016" y="82661"/>
                  </a:lnTo>
                  <a:lnTo>
                    <a:pt x="20454" y="82790"/>
                  </a:lnTo>
                  <a:lnTo>
                    <a:pt x="20866" y="82867"/>
                  </a:lnTo>
                  <a:lnTo>
                    <a:pt x="21278" y="82970"/>
                  </a:lnTo>
                  <a:lnTo>
                    <a:pt x="21690" y="83022"/>
                  </a:lnTo>
                  <a:lnTo>
                    <a:pt x="22102" y="83047"/>
                  </a:lnTo>
                  <a:lnTo>
                    <a:pt x="22463" y="83047"/>
                  </a:lnTo>
                  <a:lnTo>
                    <a:pt x="22823" y="83022"/>
                  </a:lnTo>
                  <a:lnTo>
                    <a:pt x="23132" y="82970"/>
                  </a:lnTo>
                  <a:lnTo>
                    <a:pt x="23390" y="82867"/>
                  </a:lnTo>
                  <a:lnTo>
                    <a:pt x="23570" y="82764"/>
                  </a:lnTo>
                  <a:lnTo>
                    <a:pt x="23751" y="82584"/>
                  </a:lnTo>
                  <a:lnTo>
                    <a:pt x="23905" y="82352"/>
                  </a:lnTo>
                  <a:lnTo>
                    <a:pt x="24060" y="82094"/>
                  </a:lnTo>
                  <a:lnTo>
                    <a:pt x="24189" y="81837"/>
                  </a:lnTo>
                  <a:lnTo>
                    <a:pt x="24266" y="81553"/>
                  </a:lnTo>
                  <a:lnTo>
                    <a:pt x="24343" y="81322"/>
                  </a:lnTo>
                  <a:lnTo>
                    <a:pt x="24343" y="81116"/>
                  </a:lnTo>
                  <a:lnTo>
                    <a:pt x="24317" y="80961"/>
                  </a:lnTo>
                  <a:lnTo>
                    <a:pt x="24292" y="80832"/>
                  </a:lnTo>
                  <a:lnTo>
                    <a:pt x="24163" y="80549"/>
                  </a:lnTo>
                  <a:lnTo>
                    <a:pt x="23983" y="80291"/>
                  </a:lnTo>
                  <a:lnTo>
                    <a:pt x="23751" y="80008"/>
                  </a:lnTo>
                  <a:lnTo>
                    <a:pt x="23493" y="79725"/>
                  </a:lnTo>
                  <a:lnTo>
                    <a:pt x="23210" y="79441"/>
                  </a:lnTo>
                  <a:lnTo>
                    <a:pt x="22592" y="78849"/>
                  </a:lnTo>
                  <a:lnTo>
                    <a:pt x="21948" y="78282"/>
                  </a:lnTo>
                  <a:lnTo>
                    <a:pt x="21664" y="77999"/>
                  </a:lnTo>
                  <a:lnTo>
                    <a:pt x="21407" y="77715"/>
                  </a:lnTo>
                  <a:lnTo>
                    <a:pt x="21149" y="77432"/>
                  </a:lnTo>
                  <a:lnTo>
                    <a:pt x="20969" y="77174"/>
                  </a:lnTo>
                  <a:lnTo>
                    <a:pt x="20840" y="76891"/>
                  </a:lnTo>
                  <a:lnTo>
                    <a:pt x="20788" y="76762"/>
                  </a:lnTo>
                  <a:lnTo>
                    <a:pt x="20763" y="76633"/>
                  </a:lnTo>
                  <a:lnTo>
                    <a:pt x="20737" y="76427"/>
                  </a:lnTo>
                  <a:lnTo>
                    <a:pt x="20788" y="76221"/>
                  </a:lnTo>
                  <a:lnTo>
                    <a:pt x="20840" y="75990"/>
                  </a:lnTo>
                  <a:lnTo>
                    <a:pt x="20943" y="75732"/>
                  </a:lnTo>
                  <a:lnTo>
                    <a:pt x="21175" y="75268"/>
                  </a:lnTo>
                  <a:lnTo>
                    <a:pt x="21355" y="74882"/>
                  </a:lnTo>
                  <a:lnTo>
                    <a:pt x="21458" y="74650"/>
                  </a:lnTo>
                  <a:lnTo>
                    <a:pt x="21613" y="74392"/>
                  </a:lnTo>
                  <a:lnTo>
                    <a:pt x="21973" y="73852"/>
                  </a:lnTo>
                  <a:lnTo>
                    <a:pt x="22308" y="73311"/>
                  </a:lnTo>
                  <a:lnTo>
                    <a:pt x="22437" y="73053"/>
                  </a:lnTo>
                  <a:lnTo>
                    <a:pt x="22566" y="72821"/>
                  </a:lnTo>
                  <a:lnTo>
                    <a:pt x="22798" y="72332"/>
                  </a:lnTo>
                  <a:lnTo>
                    <a:pt x="23055" y="71688"/>
                  </a:lnTo>
                  <a:lnTo>
                    <a:pt x="23158" y="71379"/>
                  </a:lnTo>
                  <a:lnTo>
                    <a:pt x="23236" y="71070"/>
                  </a:lnTo>
                  <a:lnTo>
                    <a:pt x="23236" y="70941"/>
                  </a:lnTo>
                  <a:lnTo>
                    <a:pt x="23236" y="70812"/>
                  </a:lnTo>
                  <a:lnTo>
                    <a:pt x="23210" y="70709"/>
                  </a:lnTo>
                  <a:lnTo>
                    <a:pt x="23158" y="70606"/>
                  </a:lnTo>
                  <a:lnTo>
                    <a:pt x="23081" y="70503"/>
                  </a:lnTo>
                  <a:lnTo>
                    <a:pt x="22952" y="70400"/>
                  </a:lnTo>
                  <a:lnTo>
                    <a:pt x="22798" y="70348"/>
                  </a:lnTo>
                  <a:lnTo>
                    <a:pt x="22643" y="70297"/>
                  </a:lnTo>
                  <a:lnTo>
                    <a:pt x="22231" y="70219"/>
                  </a:lnTo>
                  <a:lnTo>
                    <a:pt x="21793" y="70194"/>
                  </a:lnTo>
                  <a:lnTo>
                    <a:pt x="21329" y="70168"/>
                  </a:lnTo>
                  <a:lnTo>
                    <a:pt x="20917" y="70142"/>
                  </a:lnTo>
                  <a:lnTo>
                    <a:pt x="20711" y="70116"/>
                  </a:lnTo>
                  <a:lnTo>
                    <a:pt x="20557" y="70065"/>
                  </a:lnTo>
                  <a:lnTo>
                    <a:pt x="20402" y="70013"/>
                  </a:lnTo>
                  <a:lnTo>
                    <a:pt x="20273" y="69936"/>
                  </a:lnTo>
                  <a:lnTo>
                    <a:pt x="20067" y="69756"/>
                  </a:lnTo>
                  <a:lnTo>
                    <a:pt x="19861" y="69524"/>
                  </a:lnTo>
                  <a:lnTo>
                    <a:pt x="19655" y="69266"/>
                  </a:lnTo>
                  <a:lnTo>
                    <a:pt x="19475" y="68957"/>
                  </a:lnTo>
                  <a:lnTo>
                    <a:pt x="19320" y="68648"/>
                  </a:lnTo>
                  <a:lnTo>
                    <a:pt x="19191" y="68339"/>
                  </a:lnTo>
                  <a:lnTo>
                    <a:pt x="19140" y="68056"/>
                  </a:lnTo>
                  <a:lnTo>
                    <a:pt x="19140" y="67927"/>
                  </a:lnTo>
                  <a:lnTo>
                    <a:pt x="19166" y="67798"/>
                  </a:lnTo>
                  <a:lnTo>
                    <a:pt x="19217" y="67644"/>
                  </a:lnTo>
                  <a:lnTo>
                    <a:pt x="19320" y="67515"/>
                  </a:lnTo>
                  <a:lnTo>
                    <a:pt x="19449" y="67386"/>
                  </a:lnTo>
                  <a:lnTo>
                    <a:pt x="19629" y="67257"/>
                  </a:lnTo>
                  <a:lnTo>
                    <a:pt x="20016" y="67025"/>
                  </a:lnTo>
                  <a:lnTo>
                    <a:pt x="20479" y="66819"/>
                  </a:lnTo>
                  <a:lnTo>
                    <a:pt x="20943" y="66613"/>
                  </a:lnTo>
                  <a:lnTo>
                    <a:pt x="21381" y="66407"/>
                  </a:lnTo>
                  <a:lnTo>
                    <a:pt x="21767" y="66175"/>
                  </a:lnTo>
                  <a:lnTo>
                    <a:pt x="21922" y="66072"/>
                  </a:lnTo>
                  <a:lnTo>
                    <a:pt x="22025" y="65943"/>
                  </a:lnTo>
                  <a:lnTo>
                    <a:pt x="22282" y="65609"/>
                  </a:lnTo>
                  <a:lnTo>
                    <a:pt x="22411" y="65377"/>
                  </a:lnTo>
                  <a:lnTo>
                    <a:pt x="22540" y="65145"/>
                  </a:lnTo>
                  <a:lnTo>
                    <a:pt x="22643" y="64887"/>
                  </a:lnTo>
                  <a:lnTo>
                    <a:pt x="22720" y="64656"/>
                  </a:lnTo>
                  <a:lnTo>
                    <a:pt x="22746" y="64449"/>
                  </a:lnTo>
                  <a:lnTo>
                    <a:pt x="22746" y="64346"/>
                  </a:lnTo>
                  <a:lnTo>
                    <a:pt x="22720" y="64269"/>
                  </a:lnTo>
                  <a:lnTo>
                    <a:pt x="22643" y="64140"/>
                  </a:lnTo>
                  <a:lnTo>
                    <a:pt x="22540" y="64037"/>
                  </a:lnTo>
                  <a:lnTo>
                    <a:pt x="22411" y="63934"/>
                  </a:lnTo>
                  <a:lnTo>
                    <a:pt x="22257" y="63857"/>
                  </a:lnTo>
                  <a:lnTo>
                    <a:pt x="21870" y="63728"/>
                  </a:lnTo>
                  <a:lnTo>
                    <a:pt x="21458" y="63599"/>
                  </a:lnTo>
                  <a:lnTo>
                    <a:pt x="21020" y="63471"/>
                  </a:lnTo>
                  <a:lnTo>
                    <a:pt x="20634" y="63342"/>
                  </a:lnTo>
                  <a:lnTo>
                    <a:pt x="20479" y="63265"/>
                  </a:lnTo>
                  <a:lnTo>
                    <a:pt x="20351" y="63161"/>
                  </a:lnTo>
                  <a:lnTo>
                    <a:pt x="20222" y="63058"/>
                  </a:lnTo>
                  <a:lnTo>
                    <a:pt x="20170" y="62955"/>
                  </a:lnTo>
                  <a:lnTo>
                    <a:pt x="20119" y="62775"/>
                  </a:lnTo>
                  <a:lnTo>
                    <a:pt x="20119" y="62569"/>
                  </a:lnTo>
                  <a:lnTo>
                    <a:pt x="20144" y="62337"/>
                  </a:lnTo>
                  <a:lnTo>
                    <a:pt x="20222" y="62105"/>
                  </a:lnTo>
                  <a:lnTo>
                    <a:pt x="20299" y="61848"/>
                  </a:lnTo>
                  <a:lnTo>
                    <a:pt x="20402" y="61642"/>
                  </a:lnTo>
                  <a:lnTo>
                    <a:pt x="20505" y="61461"/>
                  </a:lnTo>
                  <a:lnTo>
                    <a:pt x="20634" y="61358"/>
                  </a:lnTo>
                  <a:lnTo>
                    <a:pt x="20814" y="61255"/>
                  </a:lnTo>
                  <a:lnTo>
                    <a:pt x="20994" y="61204"/>
                  </a:lnTo>
                  <a:lnTo>
                    <a:pt x="21226" y="61152"/>
                  </a:lnTo>
                  <a:lnTo>
                    <a:pt x="21716" y="61152"/>
                  </a:lnTo>
                  <a:lnTo>
                    <a:pt x="21999" y="61178"/>
                  </a:lnTo>
                  <a:lnTo>
                    <a:pt x="22566" y="61255"/>
                  </a:lnTo>
                  <a:lnTo>
                    <a:pt x="23673" y="61461"/>
                  </a:lnTo>
                  <a:lnTo>
                    <a:pt x="24189" y="61513"/>
                  </a:lnTo>
                  <a:lnTo>
                    <a:pt x="24420" y="61539"/>
                  </a:lnTo>
                  <a:lnTo>
                    <a:pt x="24601" y="61513"/>
                  </a:lnTo>
                  <a:lnTo>
                    <a:pt x="25296" y="61436"/>
                  </a:lnTo>
                  <a:lnTo>
                    <a:pt x="26095" y="61307"/>
                  </a:lnTo>
                  <a:lnTo>
                    <a:pt x="26996" y="61152"/>
                  </a:lnTo>
                  <a:lnTo>
                    <a:pt x="27898" y="60946"/>
                  </a:lnTo>
                  <a:lnTo>
                    <a:pt x="28799" y="60714"/>
                  </a:lnTo>
                  <a:lnTo>
                    <a:pt x="29649" y="60457"/>
                  </a:lnTo>
                  <a:lnTo>
                    <a:pt x="30036" y="60328"/>
                  </a:lnTo>
                  <a:lnTo>
                    <a:pt x="30397" y="60173"/>
                  </a:lnTo>
                  <a:lnTo>
                    <a:pt x="30731" y="60019"/>
                  </a:lnTo>
                  <a:lnTo>
                    <a:pt x="31015" y="59839"/>
                  </a:lnTo>
                  <a:lnTo>
                    <a:pt x="31195" y="59736"/>
                  </a:lnTo>
                  <a:lnTo>
                    <a:pt x="31350" y="59581"/>
                  </a:lnTo>
                  <a:lnTo>
                    <a:pt x="31710" y="59220"/>
                  </a:lnTo>
                  <a:lnTo>
                    <a:pt x="32071" y="58782"/>
                  </a:lnTo>
                  <a:lnTo>
                    <a:pt x="32406" y="58319"/>
                  </a:lnTo>
                  <a:lnTo>
                    <a:pt x="33075" y="57366"/>
                  </a:lnTo>
                  <a:lnTo>
                    <a:pt x="33385" y="56954"/>
                  </a:lnTo>
                  <a:lnTo>
                    <a:pt x="33694" y="56619"/>
                  </a:lnTo>
                  <a:lnTo>
                    <a:pt x="34286" y="56052"/>
                  </a:lnTo>
                  <a:lnTo>
                    <a:pt x="34982" y="55408"/>
                  </a:lnTo>
                  <a:lnTo>
                    <a:pt x="36630" y="54017"/>
                  </a:lnTo>
                  <a:lnTo>
                    <a:pt x="38279" y="52626"/>
                  </a:lnTo>
                  <a:lnTo>
                    <a:pt x="39644" y="51493"/>
                  </a:lnTo>
                  <a:lnTo>
                    <a:pt x="40056" y="51158"/>
                  </a:lnTo>
                  <a:lnTo>
                    <a:pt x="40571" y="50797"/>
                  </a:lnTo>
                  <a:lnTo>
                    <a:pt x="40829" y="50591"/>
                  </a:lnTo>
                  <a:lnTo>
                    <a:pt x="41061" y="50385"/>
                  </a:lnTo>
                  <a:lnTo>
                    <a:pt x="41267" y="50179"/>
                  </a:lnTo>
                  <a:lnTo>
                    <a:pt x="41370" y="49973"/>
                  </a:lnTo>
                  <a:lnTo>
                    <a:pt x="41473" y="49690"/>
                  </a:lnTo>
                  <a:lnTo>
                    <a:pt x="41550" y="49355"/>
                  </a:lnTo>
                  <a:lnTo>
                    <a:pt x="41602" y="48994"/>
                  </a:lnTo>
                  <a:lnTo>
                    <a:pt x="41627" y="48582"/>
                  </a:lnTo>
                  <a:lnTo>
                    <a:pt x="41627" y="48170"/>
                  </a:lnTo>
                  <a:lnTo>
                    <a:pt x="41602" y="47732"/>
                  </a:lnTo>
                  <a:lnTo>
                    <a:pt x="41550" y="46830"/>
                  </a:lnTo>
                  <a:lnTo>
                    <a:pt x="41447" y="45929"/>
                  </a:lnTo>
                  <a:lnTo>
                    <a:pt x="41318" y="45053"/>
                  </a:lnTo>
                  <a:lnTo>
                    <a:pt x="41241" y="44254"/>
                  </a:lnTo>
                  <a:lnTo>
                    <a:pt x="41190" y="43585"/>
                  </a:lnTo>
                  <a:lnTo>
                    <a:pt x="41190" y="43559"/>
                  </a:lnTo>
                  <a:lnTo>
                    <a:pt x="41447" y="43224"/>
                  </a:lnTo>
                  <a:lnTo>
                    <a:pt x="41730" y="42838"/>
                  </a:lnTo>
                  <a:lnTo>
                    <a:pt x="42349" y="41936"/>
                  </a:lnTo>
                  <a:lnTo>
                    <a:pt x="42684" y="41524"/>
                  </a:lnTo>
                  <a:lnTo>
                    <a:pt x="43018" y="41137"/>
                  </a:lnTo>
                  <a:lnTo>
                    <a:pt x="43199" y="40983"/>
                  </a:lnTo>
                  <a:lnTo>
                    <a:pt x="43379" y="40828"/>
                  </a:lnTo>
                  <a:lnTo>
                    <a:pt x="43534" y="40725"/>
                  </a:lnTo>
                  <a:lnTo>
                    <a:pt x="43714" y="40674"/>
                  </a:lnTo>
                  <a:lnTo>
                    <a:pt x="43997" y="40597"/>
                  </a:lnTo>
                  <a:lnTo>
                    <a:pt x="44281" y="40597"/>
                  </a:lnTo>
                  <a:lnTo>
                    <a:pt x="44615" y="40622"/>
                  </a:lnTo>
                  <a:lnTo>
                    <a:pt x="44976" y="40700"/>
                  </a:lnTo>
                  <a:lnTo>
                    <a:pt x="45337" y="40803"/>
                  </a:lnTo>
                  <a:lnTo>
                    <a:pt x="45723" y="40906"/>
                  </a:lnTo>
                  <a:lnTo>
                    <a:pt x="46496" y="41189"/>
                  </a:lnTo>
                  <a:lnTo>
                    <a:pt x="47294" y="41498"/>
                  </a:lnTo>
                  <a:lnTo>
                    <a:pt x="48041" y="41756"/>
                  </a:lnTo>
                  <a:lnTo>
                    <a:pt x="48402" y="41859"/>
                  </a:lnTo>
                  <a:lnTo>
                    <a:pt x="48737" y="41910"/>
                  </a:lnTo>
                  <a:lnTo>
                    <a:pt x="49046" y="41962"/>
                  </a:lnTo>
                  <a:lnTo>
                    <a:pt x="49329" y="41936"/>
                  </a:lnTo>
                  <a:lnTo>
                    <a:pt x="49587" y="41910"/>
                  </a:lnTo>
                  <a:lnTo>
                    <a:pt x="49845" y="41833"/>
                  </a:lnTo>
                  <a:lnTo>
                    <a:pt x="50437" y="41653"/>
                  </a:lnTo>
                  <a:lnTo>
                    <a:pt x="51055" y="41395"/>
                  </a:lnTo>
                  <a:lnTo>
                    <a:pt x="51699" y="41112"/>
                  </a:lnTo>
                  <a:lnTo>
                    <a:pt x="52317" y="40777"/>
                  </a:lnTo>
                  <a:lnTo>
                    <a:pt x="52884" y="40416"/>
                  </a:lnTo>
                  <a:lnTo>
                    <a:pt x="53116" y="40236"/>
                  </a:lnTo>
                  <a:lnTo>
                    <a:pt x="53348" y="40030"/>
                  </a:lnTo>
                  <a:lnTo>
                    <a:pt x="53554" y="39850"/>
                  </a:lnTo>
                  <a:lnTo>
                    <a:pt x="53708" y="39669"/>
                  </a:lnTo>
                  <a:lnTo>
                    <a:pt x="53889" y="39437"/>
                  </a:lnTo>
                  <a:lnTo>
                    <a:pt x="54069" y="39180"/>
                  </a:lnTo>
                  <a:lnTo>
                    <a:pt x="54224" y="38922"/>
                  </a:lnTo>
                  <a:lnTo>
                    <a:pt x="54378" y="38613"/>
                  </a:lnTo>
                  <a:lnTo>
                    <a:pt x="54636" y="37969"/>
                  </a:lnTo>
                  <a:lnTo>
                    <a:pt x="54868" y="37248"/>
                  </a:lnTo>
                  <a:lnTo>
                    <a:pt x="55074" y="36449"/>
                  </a:lnTo>
                  <a:lnTo>
                    <a:pt x="55280" y="35651"/>
                  </a:lnTo>
                  <a:lnTo>
                    <a:pt x="55615" y="33951"/>
                  </a:lnTo>
                  <a:lnTo>
                    <a:pt x="55949" y="32225"/>
                  </a:lnTo>
                  <a:lnTo>
                    <a:pt x="56130" y="31401"/>
                  </a:lnTo>
                  <a:lnTo>
                    <a:pt x="56310" y="30628"/>
                  </a:lnTo>
                  <a:lnTo>
                    <a:pt x="56516" y="29881"/>
                  </a:lnTo>
                  <a:lnTo>
                    <a:pt x="56748" y="29185"/>
                  </a:lnTo>
                  <a:lnTo>
                    <a:pt x="56851" y="28876"/>
                  </a:lnTo>
                  <a:lnTo>
                    <a:pt x="57006" y="28593"/>
                  </a:lnTo>
                  <a:lnTo>
                    <a:pt x="57134" y="28309"/>
                  </a:lnTo>
                  <a:lnTo>
                    <a:pt x="57289" y="28052"/>
                  </a:lnTo>
                  <a:lnTo>
                    <a:pt x="57495" y="27794"/>
                  </a:lnTo>
                  <a:lnTo>
                    <a:pt x="57753" y="27511"/>
                  </a:lnTo>
                  <a:lnTo>
                    <a:pt x="58036" y="27228"/>
                  </a:lnTo>
                  <a:lnTo>
                    <a:pt x="58371" y="26944"/>
                  </a:lnTo>
                  <a:lnTo>
                    <a:pt x="59092" y="26352"/>
                  </a:lnTo>
                  <a:lnTo>
                    <a:pt x="59891" y="25785"/>
                  </a:lnTo>
                  <a:lnTo>
                    <a:pt x="60689" y="25193"/>
                  </a:lnTo>
                  <a:lnTo>
                    <a:pt x="61436" y="24626"/>
                  </a:lnTo>
                  <a:lnTo>
                    <a:pt x="61771" y="24343"/>
                  </a:lnTo>
                  <a:lnTo>
                    <a:pt x="62080" y="24059"/>
                  </a:lnTo>
                  <a:lnTo>
                    <a:pt x="62338" y="23802"/>
                  </a:lnTo>
                  <a:lnTo>
                    <a:pt x="62544" y="23544"/>
                  </a:lnTo>
                  <a:lnTo>
                    <a:pt x="63033" y="22823"/>
                  </a:lnTo>
                  <a:lnTo>
                    <a:pt x="63316" y="22385"/>
                  </a:lnTo>
                  <a:lnTo>
                    <a:pt x="63574" y="21921"/>
                  </a:lnTo>
                  <a:lnTo>
                    <a:pt x="63780" y="21458"/>
                  </a:lnTo>
                  <a:lnTo>
                    <a:pt x="63883" y="21226"/>
                  </a:lnTo>
                  <a:lnTo>
                    <a:pt x="63935" y="20994"/>
                  </a:lnTo>
                  <a:lnTo>
                    <a:pt x="63986" y="20788"/>
                  </a:lnTo>
                  <a:lnTo>
                    <a:pt x="64012" y="20582"/>
                  </a:lnTo>
                  <a:lnTo>
                    <a:pt x="64012" y="20401"/>
                  </a:lnTo>
                  <a:lnTo>
                    <a:pt x="63960" y="20221"/>
                  </a:lnTo>
                  <a:lnTo>
                    <a:pt x="63883" y="20067"/>
                  </a:lnTo>
                  <a:lnTo>
                    <a:pt x="63754" y="19886"/>
                  </a:lnTo>
                  <a:lnTo>
                    <a:pt x="63574" y="19757"/>
                  </a:lnTo>
                  <a:lnTo>
                    <a:pt x="63368" y="19629"/>
                  </a:lnTo>
                  <a:lnTo>
                    <a:pt x="63110" y="19500"/>
                  </a:lnTo>
                  <a:lnTo>
                    <a:pt x="62853" y="19371"/>
                  </a:lnTo>
                  <a:lnTo>
                    <a:pt x="62286" y="19165"/>
                  </a:lnTo>
                  <a:lnTo>
                    <a:pt x="61719" y="18959"/>
                  </a:lnTo>
                  <a:lnTo>
                    <a:pt x="61178" y="18753"/>
                  </a:lnTo>
                  <a:lnTo>
                    <a:pt x="60921" y="18624"/>
                  </a:lnTo>
                  <a:lnTo>
                    <a:pt x="60715" y="18521"/>
                  </a:lnTo>
                  <a:lnTo>
                    <a:pt x="60509" y="18392"/>
                  </a:lnTo>
                  <a:lnTo>
                    <a:pt x="60380" y="18238"/>
                  </a:lnTo>
                  <a:lnTo>
                    <a:pt x="60225" y="18057"/>
                  </a:lnTo>
                  <a:lnTo>
                    <a:pt x="60097" y="17800"/>
                  </a:lnTo>
                  <a:lnTo>
                    <a:pt x="59994" y="17542"/>
                  </a:lnTo>
                  <a:lnTo>
                    <a:pt x="59891" y="17233"/>
                  </a:lnTo>
                  <a:lnTo>
                    <a:pt x="59710" y="16563"/>
                  </a:lnTo>
                  <a:lnTo>
                    <a:pt x="59556" y="15868"/>
                  </a:lnTo>
                  <a:lnTo>
                    <a:pt x="59401" y="15172"/>
                  </a:lnTo>
                  <a:lnTo>
                    <a:pt x="59298" y="14837"/>
                  </a:lnTo>
                  <a:lnTo>
                    <a:pt x="59195" y="14528"/>
                  </a:lnTo>
                  <a:lnTo>
                    <a:pt x="59092" y="14219"/>
                  </a:lnTo>
                  <a:lnTo>
                    <a:pt x="58963" y="13962"/>
                  </a:lnTo>
                  <a:lnTo>
                    <a:pt x="58809" y="13756"/>
                  </a:lnTo>
                  <a:lnTo>
                    <a:pt x="58654" y="13575"/>
                  </a:lnTo>
                  <a:lnTo>
                    <a:pt x="58474" y="13446"/>
                  </a:lnTo>
                  <a:lnTo>
                    <a:pt x="58293" y="13318"/>
                  </a:lnTo>
                  <a:lnTo>
                    <a:pt x="58087" y="13215"/>
                  </a:lnTo>
                  <a:lnTo>
                    <a:pt x="57881" y="13112"/>
                  </a:lnTo>
                  <a:lnTo>
                    <a:pt x="57392" y="12957"/>
                  </a:lnTo>
                  <a:lnTo>
                    <a:pt x="56877" y="12803"/>
                  </a:lnTo>
                  <a:lnTo>
                    <a:pt x="56310" y="12699"/>
                  </a:lnTo>
                  <a:lnTo>
                    <a:pt x="55718" y="12596"/>
                  </a:lnTo>
                  <a:lnTo>
                    <a:pt x="54455" y="12442"/>
                  </a:lnTo>
                  <a:lnTo>
                    <a:pt x="53193" y="12339"/>
                  </a:lnTo>
                  <a:lnTo>
                    <a:pt x="51957" y="12210"/>
                  </a:lnTo>
                  <a:lnTo>
                    <a:pt x="51390" y="12133"/>
                  </a:lnTo>
                  <a:lnTo>
                    <a:pt x="50875" y="12056"/>
                  </a:lnTo>
                  <a:lnTo>
                    <a:pt x="50411" y="11927"/>
                  </a:lnTo>
                  <a:lnTo>
                    <a:pt x="49973" y="11798"/>
                  </a:lnTo>
                  <a:lnTo>
                    <a:pt x="49716" y="11669"/>
                  </a:lnTo>
                  <a:lnTo>
                    <a:pt x="49432" y="11515"/>
                  </a:lnTo>
                  <a:lnTo>
                    <a:pt x="48814" y="11128"/>
                  </a:lnTo>
                  <a:lnTo>
                    <a:pt x="48222" y="10716"/>
                  </a:lnTo>
                  <a:lnTo>
                    <a:pt x="47707" y="10381"/>
                  </a:lnTo>
                  <a:lnTo>
                    <a:pt x="47269" y="10124"/>
                  </a:lnTo>
                  <a:lnTo>
                    <a:pt x="46702" y="9866"/>
                  </a:lnTo>
                  <a:lnTo>
                    <a:pt x="46109" y="9557"/>
                  </a:lnTo>
                  <a:lnTo>
                    <a:pt x="45466" y="9274"/>
                  </a:lnTo>
                  <a:lnTo>
                    <a:pt x="44873" y="8939"/>
                  </a:lnTo>
                  <a:lnTo>
                    <a:pt x="44590" y="8758"/>
                  </a:lnTo>
                  <a:lnTo>
                    <a:pt x="44332" y="8578"/>
                  </a:lnTo>
                  <a:lnTo>
                    <a:pt x="44100" y="8398"/>
                  </a:lnTo>
                  <a:lnTo>
                    <a:pt x="43894" y="8217"/>
                  </a:lnTo>
                  <a:lnTo>
                    <a:pt x="43740" y="8011"/>
                  </a:lnTo>
                  <a:lnTo>
                    <a:pt x="43611" y="7805"/>
                  </a:lnTo>
                  <a:lnTo>
                    <a:pt x="43534" y="7599"/>
                  </a:lnTo>
                  <a:lnTo>
                    <a:pt x="43508" y="7342"/>
                  </a:lnTo>
                  <a:lnTo>
                    <a:pt x="43482" y="7032"/>
                  </a:lnTo>
                  <a:lnTo>
                    <a:pt x="43508" y="6749"/>
                  </a:lnTo>
                  <a:lnTo>
                    <a:pt x="43559" y="6414"/>
                  </a:lnTo>
                  <a:lnTo>
                    <a:pt x="43611" y="6079"/>
                  </a:lnTo>
                  <a:lnTo>
                    <a:pt x="43791" y="5384"/>
                  </a:lnTo>
                  <a:lnTo>
                    <a:pt x="43971" y="4663"/>
                  </a:lnTo>
                  <a:lnTo>
                    <a:pt x="44126" y="3993"/>
                  </a:lnTo>
                  <a:lnTo>
                    <a:pt x="44203" y="3658"/>
                  </a:lnTo>
                  <a:lnTo>
                    <a:pt x="44229" y="3375"/>
                  </a:lnTo>
                  <a:lnTo>
                    <a:pt x="44255" y="3091"/>
                  </a:lnTo>
                  <a:lnTo>
                    <a:pt x="44255" y="2834"/>
                  </a:lnTo>
                  <a:lnTo>
                    <a:pt x="44152" y="2113"/>
                  </a:lnTo>
                  <a:lnTo>
                    <a:pt x="43997" y="1237"/>
                  </a:lnTo>
                  <a:lnTo>
                    <a:pt x="38356" y="1185"/>
                  </a:lnTo>
                  <a:lnTo>
                    <a:pt x="32844" y="1108"/>
                  </a:lnTo>
                  <a:lnTo>
                    <a:pt x="27408" y="979"/>
                  </a:lnTo>
                  <a:lnTo>
                    <a:pt x="22102" y="850"/>
                  </a:lnTo>
                  <a:lnTo>
                    <a:pt x="16899" y="670"/>
                  </a:lnTo>
                  <a:lnTo>
                    <a:pt x="11850" y="464"/>
                  </a:lnTo>
                  <a:lnTo>
                    <a:pt x="6930" y="258"/>
                  </a:lnTo>
                  <a:lnTo>
                    <a:pt x="213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7" name="Google Shape;2107;p36"/>
            <p:cNvSpPr/>
            <p:nvPr/>
          </p:nvSpPr>
          <p:spPr>
            <a:xfrm>
              <a:off x="5101975" y="2876498"/>
              <a:ext cx="1265499" cy="1406393"/>
            </a:xfrm>
            <a:custGeom>
              <a:avLst/>
              <a:gdLst/>
              <a:ahLst/>
              <a:cxnLst/>
              <a:rect l="l" t="t" r="r" b="b"/>
              <a:pathLst>
                <a:path w="70580" h="78438" extrusionOk="0">
                  <a:moveTo>
                    <a:pt x="69704" y="1"/>
                  </a:moveTo>
                  <a:lnTo>
                    <a:pt x="69524" y="207"/>
                  </a:lnTo>
                  <a:lnTo>
                    <a:pt x="69292" y="387"/>
                  </a:lnTo>
                  <a:lnTo>
                    <a:pt x="69034" y="593"/>
                  </a:lnTo>
                  <a:lnTo>
                    <a:pt x="68751" y="773"/>
                  </a:lnTo>
                  <a:lnTo>
                    <a:pt x="68442" y="980"/>
                  </a:lnTo>
                  <a:lnTo>
                    <a:pt x="68081" y="1160"/>
                  </a:lnTo>
                  <a:lnTo>
                    <a:pt x="67257" y="1520"/>
                  </a:lnTo>
                  <a:lnTo>
                    <a:pt x="66304" y="1881"/>
                  </a:lnTo>
                  <a:lnTo>
                    <a:pt x="65222" y="2242"/>
                  </a:lnTo>
                  <a:lnTo>
                    <a:pt x="64011" y="2602"/>
                  </a:lnTo>
                  <a:lnTo>
                    <a:pt x="62672" y="2963"/>
                  </a:lnTo>
                  <a:lnTo>
                    <a:pt x="61204" y="3298"/>
                  </a:lnTo>
                  <a:lnTo>
                    <a:pt x="59632" y="3633"/>
                  </a:lnTo>
                  <a:lnTo>
                    <a:pt x="57932" y="3968"/>
                  </a:lnTo>
                  <a:lnTo>
                    <a:pt x="56103" y="4277"/>
                  </a:lnTo>
                  <a:lnTo>
                    <a:pt x="54197" y="4586"/>
                  </a:lnTo>
                  <a:lnTo>
                    <a:pt x="52162" y="4895"/>
                  </a:lnTo>
                  <a:lnTo>
                    <a:pt x="49999" y="5204"/>
                  </a:lnTo>
                  <a:lnTo>
                    <a:pt x="47758" y="5487"/>
                  </a:lnTo>
                  <a:lnTo>
                    <a:pt x="45413" y="5771"/>
                  </a:lnTo>
                  <a:lnTo>
                    <a:pt x="42966" y="6054"/>
                  </a:lnTo>
                  <a:lnTo>
                    <a:pt x="40442" y="6312"/>
                  </a:lnTo>
                  <a:lnTo>
                    <a:pt x="37815" y="6569"/>
                  </a:lnTo>
                  <a:lnTo>
                    <a:pt x="35084" y="6801"/>
                  </a:lnTo>
                  <a:lnTo>
                    <a:pt x="32276" y="7033"/>
                  </a:lnTo>
                  <a:lnTo>
                    <a:pt x="29391" y="7265"/>
                  </a:lnTo>
                  <a:lnTo>
                    <a:pt x="26403" y="7471"/>
                  </a:lnTo>
                  <a:lnTo>
                    <a:pt x="23364" y="7677"/>
                  </a:lnTo>
                  <a:lnTo>
                    <a:pt x="20221" y="7857"/>
                  </a:lnTo>
                  <a:lnTo>
                    <a:pt x="17027" y="8038"/>
                  </a:lnTo>
                  <a:lnTo>
                    <a:pt x="13756" y="8218"/>
                  </a:lnTo>
                  <a:lnTo>
                    <a:pt x="6981" y="8527"/>
                  </a:lnTo>
                  <a:lnTo>
                    <a:pt x="0" y="8759"/>
                  </a:lnTo>
                  <a:lnTo>
                    <a:pt x="284" y="9403"/>
                  </a:lnTo>
                  <a:lnTo>
                    <a:pt x="593" y="10047"/>
                  </a:lnTo>
                  <a:lnTo>
                    <a:pt x="928" y="10691"/>
                  </a:lnTo>
                  <a:lnTo>
                    <a:pt x="1263" y="11335"/>
                  </a:lnTo>
                  <a:lnTo>
                    <a:pt x="1623" y="11953"/>
                  </a:lnTo>
                  <a:lnTo>
                    <a:pt x="2010" y="12597"/>
                  </a:lnTo>
                  <a:lnTo>
                    <a:pt x="2396" y="13189"/>
                  </a:lnTo>
                  <a:lnTo>
                    <a:pt x="2782" y="13782"/>
                  </a:lnTo>
                  <a:lnTo>
                    <a:pt x="3195" y="14349"/>
                  </a:lnTo>
                  <a:lnTo>
                    <a:pt x="3581" y="14889"/>
                  </a:lnTo>
                  <a:lnTo>
                    <a:pt x="3993" y="15405"/>
                  </a:lnTo>
                  <a:lnTo>
                    <a:pt x="4405" y="15894"/>
                  </a:lnTo>
                  <a:lnTo>
                    <a:pt x="4817" y="16332"/>
                  </a:lnTo>
                  <a:lnTo>
                    <a:pt x="5204" y="16718"/>
                  </a:lnTo>
                  <a:lnTo>
                    <a:pt x="5616" y="17079"/>
                  </a:lnTo>
                  <a:lnTo>
                    <a:pt x="6002" y="17388"/>
                  </a:lnTo>
                  <a:lnTo>
                    <a:pt x="6183" y="17491"/>
                  </a:lnTo>
                  <a:lnTo>
                    <a:pt x="6389" y="17594"/>
                  </a:lnTo>
                  <a:lnTo>
                    <a:pt x="6852" y="17826"/>
                  </a:lnTo>
                  <a:lnTo>
                    <a:pt x="7419" y="18006"/>
                  </a:lnTo>
                  <a:lnTo>
                    <a:pt x="8011" y="18161"/>
                  </a:lnTo>
                  <a:lnTo>
                    <a:pt x="8604" y="18264"/>
                  </a:lnTo>
                  <a:lnTo>
                    <a:pt x="8887" y="18290"/>
                  </a:lnTo>
                  <a:lnTo>
                    <a:pt x="9171" y="18315"/>
                  </a:lnTo>
                  <a:lnTo>
                    <a:pt x="9428" y="18315"/>
                  </a:lnTo>
                  <a:lnTo>
                    <a:pt x="9686" y="18290"/>
                  </a:lnTo>
                  <a:lnTo>
                    <a:pt x="9892" y="18238"/>
                  </a:lnTo>
                  <a:lnTo>
                    <a:pt x="10098" y="18187"/>
                  </a:lnTo>
                  <a:lnTo>
                    <a:pt x="10149" y="18135"/>
                  </a:lnTo>
                  <a:lnTo>
                    <a:pt x="10201" y="18058"/>
                  </a:lnTo>
                  <a:lnTo>
                    <a:pt x="10278" y="17878"/>
                  </a:lnTo>
                  <a:lnTo>
                    <a:pt x="10356" y="17697"/>
                  </a:lnTo>
                  <a:lnTo>
                    <a:pt x="10407" y="17620"/>
                  </a:lnTo>
                  <a:lnTo>
                    <a:pt x="10459" y="17568"/>
                  </a:lnTo>
                  <a:lnTo>
                    <a:pt x="10639" y="17517"/>
                  </a:lnTo>
                  <a:lnTo>
                    <a:pt x="10819" y="17465"/>
                  </a:lnTo>
                  <a:lnTo>
                    <a:pt x="11000" y="17440"/>
                  </a:lnTo>
                  <a:lnTo>
                    <a:pt x="11206" y="17440"/>
                  </a:lnTo>
                  <a:lnTo>
                    <a:pt x="11618" y="17465"/>
                  </a:lnTo>
                  <a:lnTo>
                    <a:pt x="12081" y="17543"/>
                  </a:lnTo>
                  <a:lnTo>
                    <a:pt x="12571" y="17646"/>
                  </a:lnTo>
                  <a:lnTo>
                    <a:pt x="13060" y="17800"/>
                  </a:lnTo>
                  <a:lnTo>
                    <a:pt x="14116" y="18135"/>
                  </a:lnTo>
                  <a:lnTo>
                    <a:pt x="15147" y="18521"/>
                  </a:lnTo>
                  <a:lnTo>
                    <a:pt x="15662" y="18676"/>
                  </a:lnTo>
                  <a:lnTo>
                    <a:pt x="16151" y="18831"/>
                  </a:lnTo>
                  <a:lnTo>
                    <a:pt x="16615" y="18959"/>
                  </a:lnTo>
                  <a:lnTo>
                    <a:pt x="17053" y="19037"/>
                  </a:lnTo>
                  <a:lnTo>
                    <a:pt x="17465" y="19062"/>
                  </a:lnTo>
                  <a:lnTo>
                    <a:pt x="17671" y="19037"/>
                  </a:lnTo>
                  <a:lnTo>
                    <a:pt x="17826" y="19037"/>
                  </a:lnTo>
                  <a:lnTo>
                    <a:pt x="17980" y="18985"/>
                  </a:lnTo>
                  <a:lnTo>
                    <a:pt x="18135" y="18934"/>
                  </a:lnTo>
                  <a:lnTo>
                    <a:pt x="18444" y="18753"/>
                  </a:lnTo>
                  <a:lnTo>
                    <a:pt x="18753" y="18521"/>
                  </a:lnTo>
                  <a:lnTo>
                    <a:pt x="19088" y="18238"/>
                  </a:lnTo>
                  <a:lnTo>
                    <a:pt x="19423" y="17981"/>
                  </a:lnTo>
                  <a:lnTo>
                    <a:pt x="19758" y="17749"/>
                  </a:lnTo>
                  <a:lnTo>
                    <a:pt x="20067" y="17568"/>
                  </a:lnTo>
                  <a:lnTo>
                    <a:pt x="20221" y="17517"/>
                  </a:lnTo>
                  <a:lnTo>
                    <a:pt x="20350" y="17465"/>
                  </a:lnTo>
                  <a:lnTo>
                    <a:pt x="20556" y="17440"/>
                  </a:lnTo>
                  <a:lnTo>
                    <a:pt x="21329" y="17440"/>
                  </a:lnTo>
                  <a:lnTo>
                    <a:pt x="21896" y="17491"/>
                  </a:lnTo>
                  <a:lnTo>
                    <a:pt x="22488" y="17594"/>
                  </a:lnTo>
                  <a:lnTo>
                    <a:pt x="23080" y="17723"/>
                  </a:lnTo>
                  <a:lnTo>
                    <a:pt x="23647" y="17903"/>
                  </a:lnTo>
                  <a:lnTo>
                    <a:pt x="24137" y="18084"/>
                  </a:lnTo>
                  <a:lnTo>
                    <a:pt x="24343" y="18187"/>
                  </a:lnTo>
                  <a:lnTo>
                    <a:pt x="24523" y="18290"/>
                  </a:lnTo>
                  <a:lnTo>
                    <a:pt x="24652" y="18393"/>
                  </a:lnTo>
                  <a:lnTo>
                    <a:pt x="24781" y="18521"/>
                  </a:lnTo>
                  <a:lnTo>
                    <a:pt x="25012" y="18856"/>
                  </a:lnTo>
                  <a:lnTo>
                    <a:pt x="25244" y="19243"/>
                  </a:lnTo>
                  <a:lnTo>
                    <a:pt x="25450" y="19655"/>
                  </a:lnTo>
                  <a:lnTo>
                    <a:pt x="25682" y="20067"/>
                  </a:lnTo>
                  <a:lnTo>
                    <a:pt x="25888" y="20479"/>
                  </a:lnTo>
                  <a:lnTo>
                    <a:pt x="26120" y="20788"/>
                  </a:lnTo>
                  <a:lnTo>
                    <a:pt x="26249" y="20943"/>
                  </a:lnTo>
                  <a:lnTo>
                    <a:pt x="26378" y="21046"/>
                  </a:lnTo>
                  <a:lnTo>
                    <a:pt x="26635" y="21200"/>
                  </a:lnTo>
                  <a:lnTo>
                    <a:pt x="26970" y="21329"/>
                  </a:lnTo>
                  <a:lnTo>
                    <a:pt x="27331" y="21458"/>
                  </a:lnTo>
                  <a:lnTo>
                    <a:pt x="27743" y="21535"/>
                  </a:lnTo>
                  <a:lnTo>
                    <a:pt x="28670" y="21690"/>
                  </a:lnTo>
                  <a:lnTo>
                    <a:pt x="29623" y="21793"/>
                  </a:lnTo>
                  <a:lnTo>
                    <a:pt x="30551" y="21947"/>
                  </a:lnTo>
                  <a:lnTo>
                    <a:pt x="30963" y="22050"/>
                  </a:lnTo>
                  <a:lnTo>
                    <a:pt x="31375" y="22154"/>
                  </a:lnTo>
                  <a:lnTo>
                    <a:pt x="31735" y="22308"/>
                  </a:lnTo>
                  <a:lnTo>
                    <a:pt x="32045" y="22463"/>
                  </a:lnTo>
                  <a:lnTo>
                    <a:pt x="32173" y="22566"/>
                  </a:lnTo>
                  <a:lnTo>
                    <a:pt x="32276" y="22669"/>
                  </a:lnTo>
                  <a:lnTo>
                    <a:pt x="32379" y="22797"/>
                  </a:lnTo>
                  <a:lnTo>
                    <a:pt x="32457" y="22901"/>
                  </a:lnTo>
                  <a:lnTo>
                    <a:pt x="32534" y="23081"/>
                  </a:lnTo>
                  <a:lnTo>
                    <a:pt x="32611" y="23287"/>
                  </a:lnTo>
                  <a:lnTo>
                    <a:pt x="32637" y="23493"/>
                  </a:lnTo>
                  <a:lnTo>
                    <a:pt x="32637" y="23699"/>
                  </a:lnTo>
                  <a:lnTo>
                    <a:pt x="32637" y="23931"/>
                  </a:lnTo>
                  <a:lnTo>
                    <a:pt x="32611" y="24163"/>
                  </a:lnTo>
                  <a:lnTo>
                    <a:pt x="32508" y="24678"/>
                  </a:lnTo>
                  <a:lnTo>
                    <a:pt x="32328" y="25193"/>
                  </a:lnTo>
                  <a:lnTo>
                    <a:pt x="32122" y="25734"/>
                  </a:lnTo>
                  <a:lnTo>
                    <a:pt x="31864" y="26301"/>
                  </a:lnTo>
                  <a:lnTo>
                    <a:pt x="31607" y="26867"/>
                  </a:lnTo>
                  <a:lnTo>
                    <a:pt x="31040" y="28027"/>
                  </a:lnTo>
                  <a:lnTo>
                    <a:pt x="30782" y="28593"/>
                  </a:lnTo>
                  <a:lnTo>
                    <a:pt x="30525" y="29134"/>
                  </a:lnTo>
                  <a:lnTo>
                    <a:pt x="30319" y="29649"/>
                  </a:lnTo>
                  <a:lnTo>
                    <a:pt x="30164" y="30139"/>
                  </a:lnTo>
                  <a:lnTo>
                    <a:pt x="30061" y="30602"/>
                  </a:lnTo>
                  <a:lnTo>
                    <a:pt x="30035" y="30809"/>
                  </a:lnTo>
                  <a:lnTo>
                    <a:pt x="30010" y="31015"/>
                  </a:lnTo>
                  <a:lnTo>
                    <a:pt x="30035" y="31375"/>
                  </a:lnTo>
                  <a:lnTo>
                    <a:pt x="30087" y="31736"/>
                  </a:lnTo>
                  <a:lnTo>
                    <a:pt x="30164" y="32097"/>
                  </a:lnTo>
                  <a:lnTo>
                    <a:pt x="30241" y="32483"/>
                  </a:lnTo>
                  <a:lnTo>
                    <a:pt x="30370" y="32895"/>
                  </a:lnTo>
                  <a:lnTo>
                    <a:pt x="30499" y="33307"/>
                  </a:lnTo>
                  <a:lnTo>
                    <a:pt x="30834" y="34157"/>
                  </a:lnTo>
                  <a:lnTo>
                    <a:pt x="31220" y="35033"/>
                  </a:lnTo>
                  <a:lnTo>
                    <a:pt x="31632" y="35960"/>
                  </a:lnTo>
                  <a:lnTo>
                    <a:pt x="32534" y="37815"/>
                  </a:lnTo>
                  <a:lnTo>
                    <a:pt x="32972" y="38768"/>
                  </a:lnTo>
                  <a:lnTo>
                    <a:pt x="33410" y="39695"/>
                  </a:lnTo>
                  <a:lnTo>
                    <a:pt x="33770" y="40597"/>
                  </a:lnTo>
                  <a:lnTo>
                    <a:pt x="34105" y="41473"/>
                  </a:lnTo>
                  <a:lnTo>
                    <a:pt x="34234" y="41911"/>
                  </a:lnTo>
                  <a:lnTo>
                    <a:pt x="34363" y="42323"/>
                  </a:lnTo>
                  <a:lnTo>
                    <a:pt x="34466" y="42735"/>
                  </a:lnTo>
                  <a:lnTo>
                    <a:pt x="34517" y="43147"/>
                  </a:lnTo>
                  <a:lnTo>
                    <a:pt x="34569" y="43534"/>
                  </a:lnTo>
                  <a:lnTo>
                    <a:pt x="34595" y="43894"/>
                  </a:lnTo>
                  <a:lnTo>
                    <a:pt x="34569" y="44255"/>
                  </a:lnTo>
                  <a:lnTo>
                    <a:pt x="34543" y="44590"/>
                  </a:lnTo>
                  <a:lnTo>
                    <a:pt x="34492" y="44770"/>
                  </a:lnTo>
                  <a:lnTo>
                    <a:pt x="34440" y="44950"/>
                  </a:lnTo>
                  <a:lnTo>
                    <a:pt x="34260" y="45337"/>
                  </a:lnTo>
                  <a:lnTo>
                    <a:pt x="34002" y="45723"/>
                  </a:lnTo>
                  <a:lnTo>
                    <a:pt x="33719" y="46135"/>
                  </a:lnTo>
                  <a:lnTo>
                    <a:pt x="33384" y="46547"/>
                  </a:lnTo>
                  <a:lnTo>
                    <a:pt x="32998" y="46934"/>
                  </a:lnTo>
                  <a:lnTo>
                    <a:pt x="32199" y="47758"/>
                  </a:lnTo>
                  <a:lnTo>
                    <a:pt x="31349" y="48557"/>
                  </a:lnTo>
                  <a:lnTo>
                    <a:pt x="30576" y="49355"/>
                  </a:lnTo>
                  <a:lnTo>
                    <a:pt x="30241" y="49741"/>
                  </a:lnTo>
                  <a:lnTo>
                    <a:pt x="29958" y="50102"/>
                  </a:lnTo>
                  <a:lnTo>
                    <a:pt x="29701" y="50488"/>
                  </a:lnTo>
                  <a:lnTo>
                    <a:pt x="29520" y="50823"/>
                  </a:lnTo>
                  <a:lnTo>
                    <a:pt x="29417" y="51158"/>
                  </a:lnTo>
                  <a:lnTo>
                    <a:pt x="29288" y="51570"/>
                  </a:lnTo>
                  <a:lnTo>
                    <a:pt x="29211" y="52008"/>
                  </a:lnTo>
                  <a:lnTo>
                    <a:pt x="29134" y="52472"/>
                  </a:lnTo>
                  <a:lnTo>
                    <a:pt x="29082" y="52961"/>
                  </a:lnTo>
                  <a:lnTo>
                    <a:pt x="29057" y="53399"/>
                  </a:lnTo>
                  <a:lnTo>
                    <a:pt x="29082" y="53811"/>
                  </a:lnTo>
                  <a:lnTo>
                    <a:pt x="29134" y="54146"/>
                  </a:lnTo>
                  <a:lnTo>
                    <a:pt x="29185" y="54352"/>
                  </a:lnTo>
                  <a:lnTo>
                    <a:pt x="29288" y="54558"/>
                  </a:lnTo>
                  <a:lnTo>
                    <a:pt x="29417" y="54764"/>
                  </a:lnTo>
                  <a:lnTo>
                    <a:pt x="29572" y="54971"/>
                  </a:lnTo>
                  <a:lnTo>
                    <a:pt x="29907" y="55408"/>
                  </a:lnTo>
                  <a:lnTo>
                    <a:pt x="30293" y="55872"/>
                  </a:lnTo>
                  <a:lnTo>
                    <a:pt x="30679" y="56310"/>
                  </a:lnTo>
                  <a:lnTo>
                    <a:pt x="31040" y="56748"/>
                  </a:lnTo>
                  <a:lnTo>
                    <a:pt x="31169" y="56980"/>
                  </a:lnTo>
                  <a:lnTo>
                    <a:pt x="31298" y="57186"/>
                  </a:lnTo>
                  <a:lnTo>
                    <a:pt x="31375" y="57392"/>
                  </a:lnTo>
                  <a:lnTo>
                    <a:pt x="31452" y="57572"/>
                  </a:lnTo>
                  <a:lnTo>
                    <a:pt x="31478" y="57778"/>
                  </a:lnTo>
                  <a:lnTo>
                    <a:pt x="31478" y="57984"/>
                  </a:lnTo>
                  <a:lnTo>
                    <a:pt x="31478" y="58397"/>
                  </a:lnTo>
                  <a:lnTo>
                    <a:pt x="31426" y="58860"/>
                  </a:lnTo>
                  <a:lnTo>
                    <a:pt x="31323" y="59350"/>
                  </a:lnTo>
                  <a:lnTo>
                    <a:pt x="31220" y="59891"/>
                  </a:lnTo>
                  <a:lnTo>
                    <a:pt x="31066" y="60406"/>
                  </a:lnTo>
                  <a:lnTo>
                    <a:pt x="30731" y="61513"/>
                  </a:lnTo>
                  <a:lnTo>
                    <a:pt x="30370" y="62621"/>
                  </a:lnTo>
                  <a:lnTo>
                    <a:pt x="30216" y="63136"/>
                  </a:lnTo>
                  <a:lnTo>
                    <a:pt x="30087" y="63651"/>
                  </a:lnTo>
                  <a:lnTo>
                    <a:pt x="29984" y="64167"/>
                  </a:lnTo>
                  <a:lnTo>
                    <a:pt x="29907" y="64630"/>
                  </a:lnTo>
                  <a:lnTo>
                    <a:pt x="29881" y="65068"/>
                  </a:lnTo>
                  <a:lnTo>
                    <a:pt x="29907" y="65454"/>
                  </a:lnTo>
                  <a:lnTo>
                    <a:pt x="29958" y="65764"/>
                  </a:lnTo>
                  <a:lnTo>
                    <a:pt x="30061" y="66098"/>
                  </a:lnTo>
                  <a:lnTo>
                    <a:pt x="30216" y="66459"/>
                  </a:lnTo>
                  <a:lnTo>
                    <a:pt x="30370" y="66820"/>
                  </a:lnTo>
                  <a:lnTo>
                    <a:pt x="30808" y="67567"/>
                  </a:lnTo>
                  <a:lnTo>
                    <a:pt x="31272" y="68365"/>
                  </a:lnTo>
                  <a:lnTo>
                    <a:pt x="31735" y="69138"/>
                  </a:lnTo>
                  <a:lnTo>
                    <a:pt x="32173" y="69911"/>
                  </a:lnTo>
                  <a:lnTo>
                    <a:pt x="32354" y="70271"/>
                  </a:lnTo>
                  <a:lnTo>
                    <a:pt x="32482" y="70606"/>
                  </a:lnTo>
                  <a:lnTo>
                    <a:pt x="32586" y="70941"/>
                  </a:lnTo>
                  <a:lnTo>
                    <a:pt x="32663" y="71250"/>
                  </a:lnTo>
                  <a:lnTo>
                    <a:pt x="32663" y="71585"/>
                  </a:lnTo>
                  <a:lnTo>
                    <a:pt x="32611" y="71972"/>
                  </a:lnTo>
                  <a:lnTo>
                    <a:pt x="32534" y="72358"/>
                  </a:lnTo>
                  <a:lnTo>
                    <a:pt x="32405" y="72796"/>
                  </a:lnTo>
                  <a:lnTo>
                    <a:pt x="32096" y="73697"/>
                  </a:lnTo>
                  <a:lnTo>
                    <a:pt x="31735" y="74625"/>
                  </a:lnTo>
                  <a:lnTo>
                    <a:pt x="31581" y="75114"/>
                  </a:lnTo>
                  <a:lnTo>
                    <a:pt x="31426" y="75578"/>
                  </a:lnTo>
                  <a:lnTo>
                    <a:pt x="31298" y="76016"/>
                  </a:lnTo>
                  <a:lnTo>
                    <a:pt x="31195" y="76428"/>
                  </a:lnTo>
                  <a:lnTo>
                    <a:pt x="31169" y="76840"/>
                  </a:lnTo>
                  <a:lnTo>
                    <a:pt x="31169" y="77201"/>
                  </a:lnTo>
                  <a:lnTo>
                    <a:pt x="31195" y="77381"/>
                  </a:lnTo>
                  <a:lnTo>
                    <a:pt x="31220" y="77535"/>
                  </a:lnTo>
                  <a:lnTo>
                    <a:pt x="31298" y="77664"/>
                  </a:lnTo>
                  <a:lnTo>
                    <a:pt x="31375" y="77819"/>
                  </a:lnTo>
                  <a:lnTo>
                    <a:pt x="31452" y="77922"/>
                  </a:lnTo>
                  <a:lnTo>
                    <a:pt x="31581" y="77999"/>
                  </a:lnTo>
                  <a:lnTo>
                    <a:pt x="31735" y="78076"/>
                  </a:lnTo>
                  <a:lnTo>
                    <a:pt x="31916" y="78154"/>
                  </a:lnTo>
                  <a:lnTo>
                    <a:pt x="32354" y="78257"/>
                  </a:lnTo>
                  <a:lnTo>
                    <a:pt x="32817" y="78360"/>
                  </a:lnTo>
                  <a:lnTo>
                    <a:pt x="33281" y="78411"/>
                  </a:lnTo>
                  <a:lnTo>
                    <a:pt x="33745" y="78437"/>
                  </a:lnTo>
                  <a:lnTo>
                    <a:pt x="34440" y="78437"/>
                  </a:lnTo>
                  <a:lnTo>
                    <a:pt x="36011" y="77098"/>
                  </a:lnTo>
                  <a:lnTo>
                    <a:pt x="37583" y="75707"/>
                  </a:lnTo>
                  <a:lnTo>
                    <a:pt x="39128" y="74290"/>
                  </a:lnTo>
                  <a:lnTo>
                    <a:pt x="40622" y="72847"/>
                  </a:lnTo>
                  <a:lnTo>
                    <a:pt x="42116" y="71379"/>
                  </a:lnTo>
                  <a:lnTo>
                    <a:pt x="43559" y="69859"/>
                  </a:lnTo>
                  <a:lnTo>
                    <a:pt x="44976" y="68314"/>
                  </a:lnTo>
                  <a:lnTo>
                    <a:pt x="46367" y="66742"/>
                  </a:lnTo>
                  <a:lnTo>
                    <a:pt x="47706" y="65145"/>
                  </a:lnTo>
                  <a:lnTo>
                    <a:pt x="49046" y="63497"/>
                  </a:lnTo>
                  <a:lnTo>
                    <a:pt x="50333" y="61848"/>
                  </a:lnTo>
                  <a:lnTo>
                    <a:pt x="51570" y="60148"/>
                  </a:lnTo>
                  <a:lnTo>
                    <a:pt x="52806" y="58422"/>
                  </a:lnTo>
                  <a:lnTo>
                    <a:pt x="53991" y="56671"/>
                  </a:lnTo>
                  <a:lnTo>
                    <a:pt x="55125" y="54893"/>
                  </a:lnTo>
                  <a:lnTo>
                    <a:pt x="56258" y="53090"/>
                  </a:lnTo>
                  <a:lnTo>
                    <a:pt x="57314" y="51261"/>
                  </a:lnTo>
                  <a:lnTo>
                    <a:pt x="58370" y="49381"/>
                  </a:lnTo>
                  <a:lnTo>
                    <a:pt x="59375" y="47500"/>
                  </a:lnTo>
                  <a:lnTo>
                    <a:pt x="60328" y="45594"/>
                  </a:lnTo>
                  <a:lnTo>
                    <a:pt x="61255" y="43637"/>
                  </a:lnTo>
                  <a:lnTo>
                    <a:pt x="62157" y="41679"/>
                  </a:lnTo>
                  <a:lnTo>
                    <a:pt x="62981" y="39695"/>
                  </a:lnTo>
                  <a:lnTo>
                    <a:pt x="63805" y="37686"/>
                  </a:lnTo>
                  <a:lnTo>
                    <a:pt x="64552" y="35651"/>
                  </a:lnTo>
                  <a:lnTo>
                    <a:pt x="65274" y="33565"/>
                  </a:lnTo>
                  <a:lnTo>
                    <a:pt x="65969" y="31504"/>
                  </a:lnTo>
                  <a:lnTo>
                    <a:pt x="66587" y="29392"/>
                  </a:lnTo>
                  <a:lnTo>
                    <a:pt x="67180" y="27254"/>
                  </a:lnTo>
                  <a:lnTo>
                    <a:pt x="67721" y="25090"/>
                  </a:lnTo>
                  <a:lnTo>
                    <a:pt x="68236" y="22926"/>
                  </a:lnTo>
                  <a:lnTo>
                    <a:pt x="68700" y="20737"/>
                  </a:lnTo>
                  <a:lnTo>
                    <a:pt x="68931" y="19423"/>
                  </a:lnTo>
                  <a:lnTo>
                    <a:pt x="69163" y="18135"/>
                  </a:lnTo>
                  <a:lnTo>
                    <a:pt x="69369" y="16821"/>
                  </a:lnTo>
                  <a:lnTo>
                    <a:pt x="69575" y="15508"/>
                  </a:lnTo>
                  <a:lnTo>
                    <a:pt x="69756" y="14220"/>
                  </a:lnTo>
                  <a:lnTo>
                    <a:pt x="69910" y="12906"/>
                  </a:lnTo>
                  <a:lnTo>
                    <a:pt x="70065" y="11618"/>
                  </a:lnTo>
                  <a:lnTo>
                    <a:pt x="70168" y="10330"/>
                  </a:lnTo>
                  <a:lnTo>
                    <a:pt x="70297" y="9016"/>
                  </a:lnTo>
                  <a:lnTo>
                    <a:pt x="70374" y="7728"/>
                  </a:lnTo>
                  <a:lnTo>
                    <a:pt x="70451" y="6440"/>
                  </a:lnTo>
                  <a:lnTo>
                    <a:pt x="70503" y="5153"/>
                  </a:lnTo>
                  <a:lnTo>
                    <a:pt x="70554" y="3865"/>
                  </a:lnTo>
                  <a:lnTo>
                    <a:pt x="70580" y="2577"/>
                  </a:lnTo>
                  <a:lnTo>
                    <a:pt x="70580" y="1289"/>
                  </a:lnTo>
                  <a:lnTo>
                    <a:pt x="7058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8" name="Google Shape;2108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9" name="Google Shape;2109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0" name="Google Shape;2110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1" name="Google Shape;2111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2" name="Google Shape;2112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3" name="Google Shape;2113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4" name="Google Shape;2114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5" name="Google Shape;2115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6" name="Google Shape;2116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7" name="Google Shape;2117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8" name="Google Shape;2118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rgbClr val="3F74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9" name="Google Shape;2119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0" name="Google Shape;2120;p36"/>
            <p:cNvSpPr/>
            <p:nvPr/>
          </p:nvSpPr>
          <p:spPr>
            <a:xfrm>
              <a:off x="4625790" y="1468760"/>
              <a:ext cx="451728" cy="30947"/>
            </a:xfrm>
            <a:custGeom>
              <a:avLst/>
              <a:gdLst/>
              <a:ahLst/>
              <a:cxnLst/>
              <a:rect l="l" t="t" r="r" b="b"/>
              <a:pathLst>
                <a:path w="25194" h="1726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6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0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0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6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1" name="Google Shape;2121;p36"/>
            <p:cNvSpPr/>
            <p:nvPr/>
          </p:nvSpPr>
          <p:spPr>
            <a:xfrm>
              <a:off x="4625790" y="1625791"/>
              <a:ext cx="451728" cy="30965"/>
            </a:xfrm>
            <a:custGeom>
              <a:avLst/>
              <a:gdLst/>
              <a:ahLst/>
              <a:cxnLst/>
              <a:rect l="l" t="t" r="r" b="b"/>
              <a:pathLst>
                <a:path w="25194" h="1727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7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1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1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7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2" name="Google Shape;2122;p36"/>
            <p:cNvSpPr/>
            <p:nvPr/>
          </p:nvSpPr>
          <p:spPr>
            <a:xfrm>
              <a:off x="4886743" y="2384625"/>
              <a:ext cx="148747" cy="161209"/>
            </a:xfrm>
            <a:custGeom>
              <a:avLst/>
              <a:gdLst/>
              <a:ahLst/>
              <a:cxnLst/>
              <a:rect l="l" t="t" r="r" b="b"/>
              <a:pathLst>
                <a:path w="8296" h="8991" extrusionOk="0">
                  <a:moveTo>
                    <a:pt x="2061" y="0"/>
                  </a:moveTo>
                  <a:lnTo>
                    <a:pt x="2087" y="284"/>
                  </a:lnTo>
                  <a:lnTo>
                    <a:pt x="2087" y="567"/>
                  </a:lnTo>
                  <a:lnTo>
                    <a:pt x="2036" y="850"/>
                  </a:lnTo>
                  <a:lnTo>
                    <a:pt x="2010" y="1134"/>
                  </a:lnTo>
                  <a:lnTo>
                    <a:pt x="1933" y="1391"/>
                  </a:lnTo>
                  <a:lnTo>
                    <a:pt x="1855" y="1649"/>
                  </a:lnTo>
                  <a:lnTo>
                    <a:pt x="1752" y="1906"/>
                  </a:lnTo>
                  <a:lnTo>
                    <a:pt x="1624" y="2164"/>
                  </a:lnTo>
                  <a:lnTo>
                    <a:pt x="1495" y="2396"/>
                  </a:lnTo>
                  <a:lnTo>
                    <a:pt x="1366" y="2602"/>
                  </a:lnTo>
                  <a:lnTo>
                    <a:pt x="1211" y="2834"/>
                  </a:lnTo>
                  <a:lnTo>
                    <a:pt x="1031" y="3014"/>
                  </a:lnTo>
                  <a:lnTo>
                    <a:pt x="851" y="3220"/>
                  </a:lnTo>
                  <a:lnTo>
                    <a:pt x="645" y="3400"/>
                  </a:lnTo>
                  <a:lnTo>
                    <a:pt x="439" y="3555"/>
                  </a:lnTo>
                  <a:lnTo>
                    <a:pt x="207" y="3710"/>
                  </a:lnTo>
                  <a:lnTo>
                    <a:pt x="1" y="3838"/>
                  </a:lnTo>
                  <a:lnTo>
                    <a:pt x="3272" y="8861"/>
                  </a:lnTo>
                  <a:lnTo>
                    <a:pt x="3324" y="8939"/>
                  </a:lnTo>
                  <a:lnTo>
                    <a:pt x="3375" y="8964"/>
                  </a:lnTo>
                  <a:lnTo>
                    <a:pt x="3427" y="8990"/>
                  </a:lnTo>
                  <a:lnTo>
                    <a:pt x="3478" y="8990"/>
                  </a:lnTo>
                  <a:lnTo>
                    <a:pt x="4019" y="8630"/>
                  </a:lnTo>
                  <a:lnTo>
                    <a:pt x="4509" y="8243"/>
                  </a:lnTo>
                  <a:lnTo>
                    <a:pt x="4998" y="7831"/>
                  </a:lnTo>
                  <a:lnTo>
                    <a:pt x="5462" y="7393"/>
                  </a:lnTo>
                  <a:lnTo>
                    <a:pt x="5874" y="6929"/>
                  </a:lnTo>
                  <a:lnTo>
                    <a:pt x="6260" y="6440"/>
                  </a:lnTo>
                  <a:lnTo>
                    <a:pt x="6647" y="5899"/>
                  </a:lnTo>
                  <a:lnTo>
                    <a:pt x="6956" y="5358"/>
                  </a:lnTo>
                  <a:lnTo>
                    <a:pt x="7265" y="4791"/>
                  </a:lnTo>
                  <a:lnTo>
                    <a:pt x="7522" y="4225"/>
                  </a:lnTo>
                  <a:lnTo>
                    <a:pt x="7754" y="3607"/>
                  </a:lnTo>
                  <a:lnTo>
                    <a:pt x="7935" y="2988"/>
                  </a:lnTo>
                  <a:lnTo>
                    <a:pt x="8089" y="2344"/>
                  </a:lnTo>
                  <a:lnTo>
                    <a:pt x="8218" y="1700"/>
                  </a:lnTo>
                  <a:lnTo>
                    <a:pt x="8269" y="1031"/>
                  </a:lnTo>
                  <a:lnTo>
                    <a:pt x="8295" y="361"/>
                  </a:lnTo>
                  <a:lnTo>
                    <a:pt x="5178" y="181"/>
                  </a:lnTo>
                  <a:lnTo>
                    <a:pt x="20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3" name="Google Shape;2123;p36"/>
            <p:cNvSpPr/>
            <p:nvPr/>
          </p:nvSpPr>
          <p:spPr>
            <a:xfrm>
              <a:off x="4762040" y="2205880"/>
              <a:ext cx="176915" cy="122874"/>
            </a:xfrm>
            <a:custGeom>
              <a:avLst/>
              <a:gdLst/>
              <a:ahLst/>
              <a:cxnLst/>
              <a:rect l="l" t="t" r="r" b="b"/>
              <a:pathLst>
                <a:path w="9867" h="6853" extrusionOk="0">
                  <a:moveTo>
                    <a:pt x="4998" y="1"/>
                  </a:moveTo>
                  <a:lnTo>
                    <a:pt x="4328" y="26"/>
                  </a:lnTo>
                  <a:lnTo>
                    <a:pt x="3659" y="104"/>
                  </a:lnTo>
                  <a:lnTo>
                    <a:pt x="3015" y="207"/>
                  </a:lnTo>
                  <a:lnTo>
                    <a:pt x="2371" y="335"/>
                  </a:lnTo>
                  <a:lnTo>
                    <a:pt x="1752" y="541"/>
                  </a:lnTo>
                  <a:lnTo>
                    <a:pt x="1160" y="748"/>
                  </a:lnTo>
                  <a:lnTo>
                    <a:pt x="568" y="1005"/>
                  </a:lnTo>
                  <a:lnTo>
                    <a:pt x="1" y="1314"/>
                  </a:lnTo>
                  <a:lnTo>
                    <a:pt x="1418" y="4070"/>
                  </a:lnTo>
                  <a:lnTo>
                    <a:pt x="2809" y="6852"/>
                  </a:lnTo>
                  <a:lnTo>
                    <a:pt x="3066" y="6724"/>
                  </a:lnTo>
                  <a:lnTo>
                    <a:pt x="3324" y="6595"/>
                  </a:lnTo>
                  <a:lnTo>
                    <a:pt x="3581" y="6492"/>
                  </a:lnTo>
                  <a:lnTo>
                    <a:pt x="3839" y="6389"/>
                  </a:lnTo>
                  <a:lnTo>
                    <a:pt x="4122" y="6312"/>
                  </a:lnTo>
                  <a:lnTo>
                    <a:pt x="4406" y="6260"/>
                  </a:lnTo>
                  <a:lnTo>
                    <a:pt x="4689" y="6234"/>
                  </a:lnTo>
                  <a:lnTo>
                    <a:pt x="5281" y="6234"/>
                  </a:lnTo>
                  <a:lnTo>
                    <a:pt x="5539" y="6260"/>
                  </a:lnTo>
                  <a:lnTo>
                    <a:pt x="5822" y="6312"/>
                  </a:lnTo>
                  <a:lnTo>
                    <a:pt x="6080" y="6389"/>
                  </a:lnTo>
                  <a:lnTo>
                    <a:pt x="6338" y="6466"/>
                  </a:lnTo>
                  <a:lnTo>
                    <a:pt x="6595" y="6569"/>
                  </a:lnTo>
                  <a:lnTo>
                    <a:pt x="6827" y="6672"/>
                  </a:lnTo>
                  <a:lnTo>
                    <a:pt x="7059" y="6801"/>
                  </a:lnTo>
                  <a:lnTo>
                    <a:pt x="8476" y="4019"/>
                  </a:lnTo>
                  <a:lnTo>
                    <a:pt x="9867" y="1237"/>
                  </a:lnTo>
                  <a:lnTo>
                    <a:pt x="9326" y="954"/>
                  </a:lnTo>
                  <a:lnTo>
                    <a:pt x="8759" y="722"/>
                  </a:lnTo>
                  <a:lnTo>
                    <a:pt x="8166" y="490"/>
                  </a:lnTo>
                  <a:lnTo>
                    <a:pt x="7548" y="335"/>
                  </a:lnTo>
                  <a:lnTo>
                    <a:pt x="6930" y="181"/>
                  </a:lnTo>
                  <a:lnTo>
                    <a:pt x="6286" y="78"/>
                  </a:lnTo>
                  <a:lnTo>
                    <a:pt x="5642" y="26"/>
                  </a:lnTo>
                  <a:lnTo>
                    <a:pt x="49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4" name="Google Shape;2124;p36"/>
            <p:cNvSpPr/>
            <p:nvPr/>
          </p:nvSpPr>
          <p:spPr>
            <a:xfrm>
              <a:off x="4667370" y="2386471"/>
              <a:ext cx="150110" cy="160276"/>
            </a:xfrm>
            <a:custGeom>
              <a:avLst/>
              <a:gdLst/>
              <a:ahLst/>
              <a:cxnLst/>
              <a:rect l="l" t="t" r="r" b="b"/>
              <a:pathLst>
                <a:path w="8372" h="8939" extrusionOk="0">
                  <a:moveTo>
                    <a:pt x="5822" y="0"/>
                  </a:moveTo>
                  <a:lnTo>
                    <a:pt x="618" y="284"/>
                  </a:lnTo>
                  <a:lnTo>
                    <a:pt x="232" y="309"/>
                  </a:lnTo>
                  <a:lnTo>
                    <a:pt x="103" y="361"/>
                  </a:lnTo>
                  <a:lnTo>
                    <a:pt x="0" y="387"/>
                  </a:lnTo>
                  <a:lnTo>
                    <a:pt x="52" y="1082"/>
                  </a:lnTo>
                  <a:lnTo>
                    <a:pt x="129" y="1726"/>
                  </a:lnTo>
                  <a:lnTo>
                    <a:pt x="232" y="2370"/>
                  </a:lnTo>
                  <a:lnTo>
                    <a:pt x="412" y="3014"/>
                  </a:lnTo>
                  <a:lnTo>
                    <a:pt x="593" y="3632"/>
                  </a:lnTo>
                  <a:lnTo>
                    <a:pt x="825" y="4225"/>
                  </a:lnTo>
                  <a:lnTo>
                    <a:pt x="1108" y="4817"/>
                  </a:lnTo>
                  <a:lnTo>
                    <a:pt x="1417" y="5384"/>
                  </a:lnTo>
                  <a:lnTo>
                    <a:pt x="1752" y="5899"/>
                  </a:lnTo>
                  <a:lnTo>
                    <a:pt x="2112" y="6414"/>
                  </a:lnTo>
                  <a:lnTo>
                    <a:pt x="2525" y="6904"/>
                  </a:lnTo>
                  <a:lnTo>
                    <a:pt x="2937" y="7367"/>
                  </a:lnTo>
                  <a:lnTo>
                    <a:pt x="3400" y="7805"/>
                  </a:lnTo>
                  <a:lnTo>
                    <a:pt x="3890" y="8217"/>
                  </a:lnTo>
                  <a:lnTo>
                    <a:pt x="4379" y="8604"/>
                  </a:lnTo>
                  <a:lnTo>
                    <a:pt x="4920" y="8939"/>
                  </a:lnTo>
                  <a:lnTo>
                    <a:pt x="4997" y="8913"/>
                  </a:lnTo>
                  <a:lnTo>
                    <a:pt x="5075" y="8810"/>
                  </a:lnTo>
                  <a:lnTo>
                    <a:pt x="8346" y="3813"/>
                  </a:lnTo>
                  <a:lnTo>
                    <a:pt x="8372" y="3761"/>
                  </a:lnTo>
                  <a:lnTo>
                    <a:pt x="8140" y="3632"/>
                  </a:lnTo>
                  <a:lnTo>
                    <a:pt x="7908" y="3478"/>
                  </a:lnTo>
                  <a:lnTo>
                    <a:pt x="7702" y="3323"/>
                  </a:lnTo>
                  <a:lnTo>
                    <a:pt x="7496" y="3143"/>
                  </a:lnTo>
                  <a:lnTo>
                    <a:pt x="7290" y="2937"/>
                  </a:lnTo>
                  <a:lnTo>
                    <a:pt x="7135" y="2731"/>
                  </a:lnTo>
                  <a:lnTo>
                    <a:pt x="6955" y="2525"/>
                  </a:lnTo>
                  <a:lnTo>
                    <a:pt x="6826" y="2293"/>
                  </a:lnTo>
                  <a:lnTo>
                    <a:pt x="6672" y="2061"/>
                  </a:lnTo>
                  <a:lnTo>
                    <a:pt x="6569" y="1829"/>
                  </a:lnTo>
                  <a:lnTo>
                    <a:pt x="6466" y="1572"/>
                  </a:lnTo>
                  <a:lnTo>
                    <a:pt x="6388" y="1314"/>
                  </a:lnTo>
                  <a:lnTo>
                    <a:pt x="6311" y="1031"/>
                  </a:lnTo>
                  <a:lnTo>
                    <a:pt x="6260" y="747"/>
                  </a:lnTo>
                  <a:lnTo>
                    <a:pt x="6234" y="464"/>
                  </a:lnTo>
                  <a:lnTo>
                    <a:pt x="6234" y="181"/>
                  </a:lnTo>
                  <a:lnTo>
                    <a:pt x="623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5" name="Google Shape;2125;p36"/>
            <p:cNvSpPr/>
            <p:nvPr/>
          </p:nvSpPr>
          <p:spPr>
            <a:xfrm>
              <a:off x="4800374" y="2338903"/>
              <a:ext cx="102560" cy="102075"/>
            </a:xfrm>
            <a:custGeom>
              <a:avLst/>
              <a:gdLst/>
              <a:ahLst/>
              <a:cxnLst/>
              <a:rect l="l" t="t" r="r" b="b"/>
              <a:pathLst>
                <a:path w="5720" h="5693" extrusionOk="0">
                  <a:moveTo>
                    <a:pt x="2551" y="0"/>
                  </a:moveTo>
                  <a:lnTo>
                    <a:pt x="2268" y="52"/>
                  </a:lnTo>
                  <a:lnTo>
                    <a:pt x="2010" y="129"/>
                  </a:lnTo>
                  <a:lnTo>
                    <a:pt x="1752" y="206"/>
                  </a:lnTo>
                  <a:lnTo>
                    <a:pt x="1495" y="335"/>
                  </a:lnTo>
                  <a:lnTo>
                    <a:pt x="1263" y="490"/>
                  </a:lnTo>
                  <a:lnTo>
                    <a:pt x="1031" y="644"/>
                  </a:lnTo>
                  <a:lnTo>
                    <a:pt x="825" y="824"/>
                  </a:lnTo>
                  <a:lnTo>
                    <a:pt x="645" y="1031"/>
                  </a:lnTo>
                  <a:lnTo>
                    <a:pt x="490" y="1262"/>
                  </a:lnTo>
                  <a:lnTo>
                    <a:pt x="336" y="1494"/>
                  </a:lnTo>
                  <a:lnTo>
                    <a:pt x="233" y="1726"/>
                  </a:lnTo>
                  <a:lnTo>
                    <a:pt x="130" y="2009"/>
                  </a:lnTo>
                  <a:lnTo>
                    <a:pt x="52" y="2267"/>
                  </a:lnTo>
                  <a:lnTo>
                    <a:pt x="1" y="2550"/>
                  </a:lnTo>
                  <a:lnTo>
                    <a:pt x="1" y="2859"/>
                  </a:lnTo>
                  <a:lnTo>
                    <a:pt x="1" y="3143"/>
                  </a:lnTo>
                  <a:lnTo>
                    <a:pt x="52" y="3426"/>
                  </a:lnTo>
                  <a:lnTo>
                    <a:pt x="130" y="3684"/>
                  </a:lnTo>
                  <a:lnTo>
                    <a:pt x="233" y="3967"/>
                  </a:lnTo>
                  <a:lnTo>
                    <a:pt x="336" y="4199"/>
                  </a:lnTo>
                  <a:lnTo>
                    <a:pt x="490" y="4456"/>
                  </a:lnTo>
                  <a:lnTo>
                    <a:pt x="645" y="4663"/>
                  </a:lnTo>
                  <a:lnTo>
                    <a:pt x="825" y="4869"/>
                  </a:lnTo>
                  <a:lnTo>
                    <a:pt x="1031" y="5049"/>
                  </a:lnTo>
                  <a:lnTo>
                    <a:pt x="1263" y="5203"/>
                  </a:lnTo>
                  <a:lnTo>
                    <a:pt x="1495" y="5358"/>
                  </a:lnTo>
                  <a:lnTo>
                    <a:pt x="1752" y="5487"/>
                  </a:lnTo>
                  <a:lnTo>
                    <a:pt x="2010" y="5564"/>
                  </a:lnTo>
                  <a:lnTo>
                    <a:pt x="2268" y="5641"/>
                  </a:lnTo>
                  <a:lnTo>
                    <a:pt x="2551" y="5693"/>
                  </a:lnTo>
                  <a:lnTo>
                    <a:pt x="3143" y="5693"/>
                  </a:lnTo>
                  <a:lnTo>
                    <a:pt x="3427" y="5641"/>
                  </a:lnTo>
                  <a:lnTo>
                    <a:pt x="3710" y="5564"/>
                  </a:lnTo>
                  <a:lnTo>
                    <a:pt x="3968" y="5487"/>
                  </a:lnTo>
                  <a:lnTo>
                    <a:pt x="4225" y="5358"/>
                  </a:lnTo>
                  <a:lnTo>
                    <a:pt x="4457" y="5203"/>
                  </a:lnTo>
                  <a:lnTo>
                    <a:pt x="4663" y="5049"/>
                  </a:lnTo>
                  <a:lnTo>
                    <a:pt x="4869" y="4869"/>
                  </a:lnTo>
                  <a:lnTo>
                    <a:pt x="5050" y="4663"/>
                  </a:lnTo>
                  <a:lnTo>
                    <a:pt x="5230" y="4456"/>
                  </a:lnTo>
                  <a:lnTo>
                    <a:pt x="5359" y="4199"/>
                  </a:lnTo>
                  <a:lnTo>
                    <a:pt x="5487" y="3967"/>
                  </a:lnTo>
                  <a:lnTo>
                    <a:pt x="5591" y="3684"/>
                  </a:lnTo>
                  <a:lnTo>
                    <a:pt x="5642" y="3426"/>
                  </a:lnTo>
                  <a:lnTo>
                    <a:pt x="5694" y="3143"/>
                  </a:lnTo>
                  <a:lnTo>
                    <a:pt x="5719" y="2859"/>
                  </a:lnTo>
                  <a:lnTo>
                    <a:pt x="5694" y="2550"/>
                  </a:lnTo>
                  <a:lnTo>
                    <a:pt x="5642" y="2267"/>
                  </a:lnTo>
                  <a:lnTo>
                    <a:pt x="5591" y="2009"/>
                  </a:lnTo>
                  <a:lnTo>
                    <a:pt x="5487" y="1726"/>
                  </a:lnTo>
                  <a:lnTo>
                    <a:pt x="5359" y="1494"/>
                  </a:lnTo>
                  <a:lnTo>
                    <a:pt x="5230" y="1262"/>
                  </a:lnTo>
                  <a:lnTo>
                    <a:pt x="5050" y="1031"/>
                  </a:lnTo>
                  <a:lnTo>
                    <a:pt x="4869" y="824"/>
                  </a:lnTo>
                  <a:lnTo>
                    <a:pt x="4663" y="644"/>
                  </a:lnTo>
                  <a:lnTo>
                    <a:pt x="4457" y="490"/>
                  </a:lnTo>
                  <a:lnTo>
                    <a:pt x="4225" y="335"/>
                  </a:lnTo>
                  <a:lnTo>
                    <a:pt x="3968" y="206"/>
                  </a:lnTo>
                  <a:lnTo>
                    <a:pt x="3710" y="129"/>
                  </a:lnTo>
                  <a:lnTo>
                    <a:pt x="3427" y="52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6" name="Google Shape;2126;p36"/>
            <p:cNvSpPr/>
            <p:nvPr/>
          </p:nvSpPr>
          <p:spPr>
            <a:xfrm>
              <a:off x="4645190" y="2183719"/>
              <a:ext cx="412928" cy="412444"/>
            </a:xfrm>
            <a:custGeom>
              <a:avLst/>
              <a:gdLst/>
              <a:ahLst/>
              <a:cxnLst/>
              <a:rect l="l" t="t" r="r" b="b"/>
              <a:pathLst>
                <a:path w="23030" h="23003" fill="none" extrusionOk="0">
                  <a:moveTo>
                    <a:pt x="23029" y="11514"/>
                  </a:moveTo>
                  <a:lnTo>
                    <a:pt x="23029" y="11514"/>
                  </a:lnTo>
                  <a:lnTo>
                    <a:pt x="23004" y="12107"/>
                  </a:lnTo>
                  <a:lnTo>
                    <a:pt x="22952" y="12674"/>
                  </a:lnTo>
                  <a:lnTo>
                    <a:pt x="22875" y="13266"/>
                  </a:lnTo>
                  <a:lnTo>
                    <a:pt x="22797" y="13833"/>
                  </a:lnTo>
                  <a:lnTo>
                    <a:pt x="22669" y="14374"/>
                  </a:lnTo>
                  <a:lnTo>
                    <a:pt x="22514" y="14915"/>
                  </a:lnTo>
                  <a:lnTo>
                    <a:pt x="22334" y="15456"/>
                  </a:lnTo>
                  <a:lnTo>
                    <a:pt x="22128" y="15971"/>
                  </a:lnTo>
                  <a:lnTo>
                    <a:pt x="21896" y="16486"/>
                  </a:lnTo>
                  <a:lnTo>
                    <a:pt x="21638" y="17001"/>
                  </a:lnTo>
                  <a:lnTo>
                    <a:pt x="21355" y="17465"/>
                  </a:lnTo>
                  <a:lnTo>
                    <a:pt x="21046" y="17928"/>
                  </a:lnTo>
                  <a:lnTo>
                    <a:pt x="20737" y="18392"/>
                  </a:lnTo>
                  <a:lnTo>
                    <a:pt x="20402" y="18830"/>
                  </a:lnTo>
                  <a:lnTo>
                    <a:pt x="20041" y="19242"/>
                  </a:lnTo>
                  <a:lnTo>
                    <a:pt x="19655" y="19629"/>
                  </a:lnTo>
                  <a:lnTo>
                    <a:pt x="19243" y="20015"/>
                  </a:lnTo>
                  <a:lnTo>
                    <a:pt x="18831" y="20376"/>
                  </a:lnTo>
                  <a:lnTo>
                    <a:pt x="18393" y="20736"/>
                  </a:lnTo>
                  <a:lnTo>
                    <a:pt x="17955" y="21045"/>
                  </a:lnTo>
                  <a:lnTo>
                    <a:pt x="17465" y="21354"/>
                  </a:lnTo>
                  <a:lnTo>
                    <a:pt x="17002" y="21612"/>
                  </a:lnTo>
                  <a:lnTo>
                    <a:pt x="16512" y="21870"/>
                  </a:lnTo>
                  <a:lnTo>
                    <a:pt x="15997" y="22101"/>
                  </a:lnTo>
                  <a:lnTo>
                    <a:pt x="15456" y="22307"/>
                  </a:lnTo>
                  <a:lnTo>
                    <a:pt x="14941" y="22488"/>
                  </a:lnTo>
                  <a:lnTo>
                    <a:pt x="14374" y="22642"/>
                  </a:lnTo>
                  <a:lnTo>
                    <a:pt x="13833" y="22771"/>
                  </a:lnTo>
                  <a:lnTo>
                    <a:pt x="13267" y="22874"/>
                  </a:lnTo>
                  <a:lnTo>
                    <a:pt x="12674" y="22951"/>
                  </a:lnTo>
                  <a:lnTo>
                    <a:pt x="12108" y="23003"/>
                  </a:lnTo>
                  <a:lnTo>
                    <a:pt x="11515" y="23003"/>
                  </a:lnTo>
                  <a:lnTo>
                    <a:pt x="11515" y="23003"/>
                  </a:lnTo>
                  <a:lnTo>
                    <a:pt x="10923" y="23003"/>
                  </a:lnTo>
                  <a:lnTo>
                    <a:pt x="10330" y="22951"/>
                  </a:lnTo>
                  <a:lnTo>
                    <a:pt x="9763" y="22874"/>
                  </a:lnTo>
                  <a:lnTo>
                    <a:pt x="9197" y="22771"/>
                  </a:lnTo>
                  <a:lnTo>
                    <a:pt x="8630" y="22642"/>
                  </a:lnTo>
                  <a:lnTo>
                    <a:pt x="8089" y="22488"/>
                  </a:lnTo>
                  <a:lnTo>
                    <a:pt x="7548" y="22307"/>
                  </a:lnTo>
                  <a:lnTo>
                    <a:pt x="7033" y="22101"/>
                  </a:lnTo>
                  <a:lnTo>
                    <a:pt x="6518" y="21870"/>
                  </a:lnTo>
                  <a:lnTo>
                    <a:pt x="6028" y="21612"/>
                  </a:lnTo>
                  <a:lnTo>
                    <a:pt x="5539" y="21354"/>
                  </a:lnTo>
                  <a:lnTo>
                    <a:pt x="5075" y="21045"/>
                  </a:lnTo>
                  <a:lnTo>
                    <a:pt x="4612" y="20736"/>
                  </a:lnTo>
                  <a:lnTo>
                    <a:pt x="4200" y="20376"/>
                  </a:lnTo>
                  <a:lnTo>
                    <a:pt x="3762" y="20015"/>
                  </a:lnTo>
                  <a:lnTo>
                    <a:pt x="3375" y="19629"/>
                  </a:lnTo>
                  <a:lnTo>
                    <a:pt x="2989" y="19242"/>
                  </a:lnTo>
                  <a:lnTo>
                    <a:pt x="2628" y="18830"/>
                  </a:lnTo>
                  <a:lnTo>
                    <a:pt x="2293" y="18392"/>
                  </a:lnTo>
                  <a:lnTo>
                    <a:pt x="1958" y="17928"/>
                  </a:lnTo>
                  <a:lnTo>
                    <a:pt x="1675" y="17465"/>
                  </a:lnTo>
                  <a:lnTo>
                    <a:pt x="1392" y="16975"/>
                  </a:lnTo>
                  <a:lnTo>
                    <a:pt x="1134" y="16486"/>
                  </a:lnTo>
                  <a:lnTo>
                    <a:pt x="902" y="15971"/>
                  </a:lnTo>
                  <a:lnTo>
                    <a:pt x="696" y="15456"/>
                  </a:lnTo>
                  <a:lnTo>
                    <a:pt x="516" y="14915"/>
                  </a:lnTo>
                  <a:lnTo>
                    <a:pt x="361" y="14374"/>
                  </a:lnTo>
                  <a:lnTo>
                    <a:pt x="233" y="13833"/>
                  </a:lnTo>
                  <a:lnTo>
                    <a:pt x="130" y="13266"/>
                  </a:lnTo>
                  <a:lnTo>
                    <a:pt x="52" y="12674"/>
                  </a:lnTo>
                  <a:lnTo>
                    <a:pt x="27" y="12081"/>
                  </a:lnTo>
                  <a:lnTo>
                    <a:pt x="1" y="11489"/>
                  </a:lnTo>
                  <a:lnTo>
                    <a:pt x="1" y="11489"/>
                  </a:lnTo>
                  <a:lnTo>
                    <a:pt x="27" y="10896"/>
                  </a:lnTo>
                  <a:lnTo>
                    <a:pt x="52" y="10329"/>
                  </a:lnTo>
                  <a:lnTo>
                    <a:pt x="130" y="9737"/>
                  </a:lnTo>
                  <a:lnTo>
                    <a:pt x="233" y="9170"/>
                  </a:lnTo>
                  <a:lnTo>
                    <a:pt x="361" y="8629"/>
                  </a:lnTo>
                  <a:lnTo>
                    <a:pt x="516" y="8088"/>
                  </a:lnTo>
                  <a:lnTo>
                    <a:pt x="696" y="7548"/>
                  </a:lnTo>
                  <a:lnTo>
                    <a:pt x="902" y="7032"/>
                  </a:lnTo>
                  <a:lnTo>
                    <a:pt x="1134" y="6517"/>
                  </a:lnTo>
                  <a:lnTo>
                    <a:pt x="1392" y="6028"/>
                  </a:lnTo>
                  <a:lnTo>
                    <a:pt x="1675" y="5538"/>
                  </a:lnTo>
                  <a:lnTo>
                    <a:pt x="1958" y="5075"/>
                  </a:lnTo>
                  <a:lnTo>
                    <a:pt x="2293" y="4611"/>
                  </a:lnTo>
                  <a:lnTo>
                    <a:pt x="2628" y="4173"/>
                  </a:lnTo>
                  <a:lnTo>
                    <a:pt x="2989" y="3761"/>
                  </a:lnTo>
                  <a:lnTo>
                    <a:pt x="3375" y="3375"/>
                  </a:lnTo>
                  <a:lnTo>
                    <a:pt x="3762" y="2988"/>
                  </a:lnTo>
                  <a:lnTo>
                    <a:pt x="4200" y="2628"/>
                  </a:lnTo>
                  <a:lnTo>
                    <a:pt x="4612" y="2267"/>
                  </a:lnTo>
                  <a:lnTo>
                    <a:pt x="5075" y="1958"/>
                  </a:lnTo>
                  <a:lnTo>
                    <a:pt x="5539" y="1649"/>
                  </a:lnTo>
                  <a:lnTo>
                    <a:pt x="6028" y="1391"/>
                  </a:lnTo>
                  <a:lnTo>
                    <a:pt x="6518" y="1134"/>
                  </a:lnTo>
                  <a:lnTo>
                    <a:pt x="7033" y="902"/>
                  </a:lnTo>
                  <a:lnTo>
                    <a:pt x="7548" y="696"/>
                  </a:lnTo>
                  <a:lnTo>
                    <a:pt x="8089" y="515"/>
                  </a:lnTo>
                  <a:lnTo>
                    <a:pt x="8630" y="361"/>
                  </a:lnTo>
                  <a:lnTo>
                    <a:pt x="9197" y="232"/>
                  </a:lnTo>
                  <a:lnTo>
                    <a:pt x="9763" y="129"/>
                  </a:lnTo>
                  <a:lnTo>
                    <a:pt x="10330" y="52"/>
                  </a:lnTo>
                  <a:lnTo>
                    <a:pt x="10923" y="0"/>
                  </a:lnTo>
                  <a:lnTo>
                    <a:pt x="11515" y="0"/>
                  </a:lnTo>
                  <a:lnTo>
                    <a:pt x="11515" y="0"/>
                  </a:lnTo>
                  <a:lnTo>
                    <a:pt x="12108" y="0"/>
                  </a:lnTo>
                  <a:lnTo>
                    <a:pt x="12700" y="52"/>
                  </a:lnTo>
                  <a:lnTo>
                    <a:pt x="13267" y="129"/>
                  </a:lnTo>
                  <a:lnTo>
                    <a:pt x="13833" y="232"/>
                  </a:lnTo>
                  <a:lnTo>
                    <a:pt x="14400" y="361"/>
                  </a:lnTo>
                  <a:lnTo>
                    <a:pt x="14941" y="515"/>
                  </a:lnTo>
                  <a:lnTo>
                    <a:pt x="15456" y="696"/>
                  </a:lnTo>
                  <a:lnTo>
                    <a:pt x="15997" y="902"/>
                  </a:lnTo>
                  <a:lnTo>
                    <a:pt x="16512" y="1134"/>
                  </a:lnTo>
                  <a:lnTo>
                    <a:pt x="17002" y="1391"/>
                  </a:lnTo>
                  <a:lnTo>
                    <a:pt x="17491" y="1649"/>
                  </a:lnTo>
                  <a:lnTo>
                    <a:pt x="17955" y="1958"/>
                  </a:lnTo>
                  <a:lnTo>
                    <a:pt x="18393" y="2267"/>
                  </a:lnTo>
                  <a:lnTo>
                    <a:pt x="18831" y="2628"/>
                  </a:lnTo>
                  <a:lnTo>
                    <a:pt x="19243" y="2988"/>
                  </a:lnTo>
                  <a:lnTo>
                    <a:pt x="19655" y="3375"/>
                  </a:lnTo>
                  <a:lnTo>
                    <a:pt x="20041" y="3761"/>
                  </a:lnTo>
                  <a:lnTo>
                    <a:pt x="20402" y="4173"/>
                  </a:lnTo>
                  <a:lnTo>
                    <a:pt x="20737" y="4611"/>
                  </a:lnTo>
                  <a:lnTo>
                    <a:pt x="21046" y="5075"/>
                  </a:lnTo>
                  <a:lnTo>
                    <a:pt x="21355" y="5538"/>
                  </a:lnTo>
                  <a:lnTo>
                    <a:pt x="21638" y="6028"/>
                  </a:lnTo>
                  <a:lnTo>
                    <a:pt x="21896" y="6517"/>
                  </a:lnTo>
                  <a:lnTo>
                    <a:pt x="22128" y="7032"/>
                  </a:lnTo>
                  <a:lnTo>
                    <a:pt x="22334" y="7548"/>
                  </a:lnTo>
                  <a:lnTo>
                    <a:pt x="22514" y="8088"/>
                  </a:lnTo>
                  <a:lnTo>
                    <a:pt x="22669" y="8629"/>
                  </a:lnTo>
                  <a:lnTo>
                    <a:pt x="22797" y="9170"/>
                  </a:lnTo>
                  <a:lnTo>
                    <a:pt x="22901" y="9737"/>
                  </a:lnTo>
                  <a:lnTo>
                    <a:pt x="22952" y="10329"/>
                  </a:lnTo>
                  <a:lnTo>
                    <a:pt x="23004" y="10922"/>
                  </a:lnTo>
                  <a:lnTo>
                    <a:pt x="23029" y="11514"/>
                  </a:lnTo>
                  <a:lnTo>
                    <a:pt x="23029" y="11514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7" name="Google Shape;2127;p36"/>
            <p:cNvSpPr/>
            <p:nvPr/>
          </p:nvSpPr>
          <p:spPr>
            <a:xfrm>
              <a:off x="5536114" y="2514402"/>
              <a:ext cx="218943" cy="340867"/>
            </a:xfrm>
            <a:custGeom>
              <a:avLst/>
              <a:gdLst/>
              <a:ahLst/>
              <a:cxnLst/>
              <a:rect l="l" t="t" r="r" b="b"/>
              <a:pathLst>
                <a:path w="12211" h="19011" extrusionOk="0">
                  <a:moveTo>
                    <a:pt x="1" y="1"/>
                  </a:moveTo>
                  <a:lnTo>
                    <a:pt x="1" y="19011"/>
                  </a:lnTo>
                  <a:lnTo>
                    <a:pt x="12211" y="19011"/>
                  </a:lnTo>
                  <a:lnTo>
                    <a:pt x="1221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8" name="Google Shape;2128;p36"/>
            <p:cNvSpPr/>
            <p:nvPr/>
          </p:nvSpPr>
          <p:spPr>
            <a:xfrm>
              <a:off x="5531040" y="2508861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9" name="Google Shape;2129;p36"/>
            <p:cNvSpPr/>
            <p:nvPr/>
          </p:nvSpPr>
          <p:spPr>
            <a:xfrm>
              <a:off x="5531040" y="257721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413"/>
                  </a:lnTo>
                  <a:lnTo>
                    <a:pt x="78" y="490"/>
                  </a:lnTo>
                  <a:lnTo>
                    <a:pt x="155" y="568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8"/>
                  </a:lnTo>
                  <a:lnTo>
                    <a:pt x="12674" y="490"/>
                  </a:lnTo>
                  <a:lnTo>
                    <a:pt x="12751" y="413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0" name="Google Shape;2130;p36"/>
            <p:cNvSpPr/>
            <p:nvPr/>
          </p:nvSpPr>
          <p:spPr>
            <a:xfrm>
              <a:off x="5531040" y="2645578"/>
              <a:ext cx="229092" cy="10166"/>
            </a:xfrm>
            <a:custGeom>
              <a:avLst/>
              <a:gdLst/>
              <a:ahLst/>
              <a:cxnLst/>
              <a:rect l="l" t="t" r="r" b="b"/>
              <a:pathLst>
                <a:path w="12777" h="567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1" name="Google Shape;2131;p36"/>
            <p:cNvSpPr/>
            <p:nvPr/>
          </p:nvSpPr>
          <p:spPr>
            <a:xfrm>
              <a:off x="5531040" y="271346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2" name="Google Shape;2132;p36"/>
            <p:cNvSpPr/>
            <p:nvPr/>
          </p:nvSpPr>
          <p:spPr>
            <a:xfrm>
              <a:off x="5531040" y="2781828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3"/>
                  </a:lnTo>
                  <a:lnTo>
                    <a:pt x="26" y="412"/>
                  </a:lnTo>
                  <a:lnTo>
                    <a:pt x="78" y="490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490"/>
                  </a:lnTo>
                  <a:lnTo>
                    <a:pt x="12751" y="412"/>
                  </a:lnTo>
                  <a:lnTo>
                    <a:pt x="12777" y="283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3" name="Google Shape;2133;p36"/>
            <p:cNvSpPr/>
            <p:nvPr/>
          </p:nvSpPr>
          <p:spPr>
            <a:xfrm>
              <a:off x="5531040" y="2850177"/>
              <a:ext cx="229092" cy="10184"/>
            </a:xfrm>
            <a:custGeom>
              <a:avLst/>
              <a:gdLst/>
              <a:ahLst/>
              <a:cxnLst/>
              <a:rect l="l" t="t" r="r" b="b"/>
              <a:pathLst>
                <a:path w="12777" h="568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4" name="Google Shape;2134;p36"/>
            <p:cNvSpPr/>
            <p:nvPr/>
          </p:nvSpPr>
          <p:spPr>
            <a:xfrm>
              <a:off x="5658970" y="2690367"/>
              <a:ext cx="57286" cy="61912"/>
            </a:xfrm>
            <a:custGeom>
              <a:avLst/>
              <a:gdLst/>
              <a:ahLst/>
              <a:cxnLst/>
              <a:rect l="l" t="t" r="r" b="b"/>
              <a:pathLst>
                <a:path w="3195" h="3453" extrusionOk="0">
                  <a:moveTo>
                    <a:pt x="799" y="1"/>
                  </a:moveTo>
                  <a:lnTo>
                    <a:pt x="799" y="104"/>
                  </a:lnTo>
                  <a:lnTo>
                    <a:pt x="774" y="336"/>
                  </a:lnTo>
                  <a:lnTo>
                    <a:pt x="748" y="542"/>
                  </a:lnTo>
                  <a:lnTo>
                    <a:pt x="670" y="722"/>
                  </a:lnTo>
                  <a:lnTo>
                    <a:pt x="567" y="928"/>
                  </a:lnTo>
                  <a:lnTo>
                    <a:pt x="464" y="1083"/>
                  </a:lnTo>
                  <a:lnTo>
                    <a:pt x="336" y="1237"/>
                  </a:lnTo>
                  <a:lnTo>
                    <a:pt x="155" y="1366"/>
                  </a:lnTo>
                  <a:lnTo>
                    <a:pt x="1" y="1469"/>
                  </a:lnTo>
                  <a:lnTo>
                    <a:pt x="1263" y="3401"/>
                  </a:lnTo>
                  <a:lnTo>
                    <a:pt x="1289" y="3453"/>
                  </a:lnTo>
                  <a:lnTo>
                    <a:pt x="1340" y="3453"/>
                  </a:lnTo>
                  <a:lnTo>
                    <a:pt x="1727" y="3169"/>
                  </a:lnTo>
                  <a:lnTo>
                    <a:pt x="2087" y="2834"/>
                  </a:lnTo>
                  <a:lnTo>
                    <a:pt x="2422" y="2474"/>
                  </a:lnTo>
                  <a:lnTo>
                    <a:pt x="2680" y="2062"/>
                  </a:lnTo>
                  <a:lnTo>
                    <a:pt x="2783" y="1855"/>
                  </a:lnTo>
                  <a:lnTo>
                    <a:pt x="2886" y="1624"/>
                  </a:lnTo>
                  <a:lnTo>
                    <a:pt x="2989" y="1392"/>
                  </a:lnTo>
                  <a:lnTo>
                    <a:pt x="3066" y="1160"/>
                  </a:lnTo>
                  <a:lnTo>
                    <a:pt x="3118" y="902"/>
                  </a:lnTo>
                  <a:lnTo>
                    <a:pt x="3143" y="645"/>
                  </a:lnTo>
                  <a:lnTo>
                    <a:pt x="3195" y="387"/>
                  </a:lnTo>
                  <a:lnTo>
                    <a:pt x="3195" y="130"/>
                  </a:lnTo>
                  <a:lnTo>
                    <a:pt x="7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5" name="Google Shape;2135;p36"/>
            <p:cNvSpPr/>
            <p:nvPr/>
          </p:nvSpPr>
          <p:spPr>
            <a:xfrm>
              <a:off x="5610936" y="2621552"/>
              <a:ext cx="68385" cy="47138"/>
            </a:xfrm>
            <a:custGeom>
              <a:avLst/>
              <a:gdLst/>
              <a:ahLst/>
              <a:cxnLst/>
              <a:rect l="l" t="t" r="r" b="b"/>
              <a:pathLst>
                <a:path w="3814" h="2629" extrusionOk="0">
                  <a:moveTo>
                    <a:pt x="1675" y="1"/>
                  </a:moveTo>
                  <a:lnTo>
                    <a:pt x="1418" y="26"/>
                  </a:lnTo>
                  <a:lnTo>
                    <a:pt x="1160" y="78"/>
                  </a:lnTo>
                  <a:lnTo>
                    <a:pt x="928" y="129"/>
                  </a:lnTo>
                  <a:lnTo>
                    <a:pt x="671" y="207"/>
                  </a:lnTo>
                  <a:lnTo>
                    <a:pt x="439" y="284"/>
                  </a:lnTo>
                  <a:lnTo>
                    <a:pt x="1" y="516"/>
                  </a:lnTo>
                  <a:lnTo>
                    <a:pt x="1083" y="2628"/>
                  </a:lnTo>
                  <a:lnTo>
                    <a:pt x="1289" y="2525"/>
                  </a:lnTo>
                  <a:lnTo>
                    <a:pt x="1469" y="2474"/>
                  </a:lnTo>
                  <a:lnTo>
                    <a:pt x="1701" y="2422"/>
                  </a:lnTo>
                  <a:lnTo>
                    <a:pt x="1933" y="2396"/>
                  </a:lnTo>
                  <a:lnTo>
                    <a:pt x="2139" y="2422"/>
                  </a:lnTo>
                  <a:lnTo>
                    <a:pt x="2345" y="2448"/>
                  </a:lnTo>
                  <a:lnTo>
                    <a:pt x="2551" y="2525"/>
                  </a:lnTo>
                  <a:lnTo>
                    <a:pt x="2731" y="2628"/>
                  </a:lnTo>
                  <a:lnTo>
                    <a:pt x="3813" y="490"/>
                  </a:lnTo>
                  <a:lnTo>
                    <a:pt x="3375" y="284"/>
                  </a:lnTo>
                  <a:lnTo>
                    <a:pt x="2912" y="129"/>
                  </a:lnTo>
                  <a:lnTo>
                    <a:pt x="2680" y="78"/>
                  </a:lnTo>
                  <a:lnTo>
                    <a:pt x="2422" y="26"/>
                  </a:lnTo>
                  <a:lnTo>
                    <a:pt x="21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6" name="Google Shape;2136;p36"/>
            <p:cNvSpPr/>
            <p:nvPr/>
          </p:nvSpPr>
          <p:spPr>
            <a:xfrm>
              <a:off x="5574448" y="2691299"/>
              <a:ext cx="57753" cy="61446"/>
            </a:xfrm>
            <a:custGeom>
              <a:avLst/>
              <a:gdLst/>
              <a:ahLst/>
              <a:cxnLst/>
              <a:rect l="l" t="t" r="r" b="b"/>
              <a:pathLst>
                <a:path w="3221" h="3427" extrusionOk="0">
                  <a:moveTo>
                    <a:pt x="2242" y="0"/>
                  </a:moveTo>
                  <a:lnTo>
                    <a:pt x="233" y="103"/>
                  </a:lnTo>
                  <a:lnTo>
                    <a:pt x="104" y="103"/>
                  </a:lnTo>
                  <a:lnTo>
                    <a:pt x="1" y="129"/>
                  </a:lnTo>
                  <a:lnTo>
                    <a:pt x="27" y="387"/>
                  </a:lnTo>
                  <a:lnTo>
                    <a:pt x="52" y="644"/>
                  </a:lnTo>
                  <a:lnTo>
                    <a:pt x="104" y="902"/>
                  </a:lnTo>
                  <a:lnTo>
                    <a:pt x="155" y="1134"/>
                  </a:lnTo>
                  <a:lnTo>
                    <a:pt x="233" y="1391"/>
                  </a:lnTo>
                  <a:lnTo>
                    <a:pt x="336" y="1623"/>
                  </a:lnTo>
                  <a:lnTo>
                    <a:pt x="542" y="2061"/>
                  </a:lnTo>
                  <a:lnTo>
                    <a:pt x="825" y="2447"/>
                  </a:lnTo>
                  <a:lnTo>
                    <a:pt x="1134" y="2834"/>
                  </a:lnTo>
                  <a:lnTo>
                    <a:pt x="1495" y="3143"/>
                  </a:lnTo>
                  <a:lnTo>
                    <a:pt x="1907" y="3426"/>
                  </a:lnTo>
                  <a:lnTo>
                    <a:pt x="1959" y="3375"/>
                  </a:lnTo>
                  <a:lnTo>
                    <a:pt x="3221" y="1443"/>
                  </a:lnTo>
                  <a:lnTo>
                    <a:pt x="3040" y="1314"/>
                  </a:lnTo>
                  <a:lnTo>
                    <a:pt x="2886" y="1185"/>
                  </a:lnTo>
                  <a:lnTo>
                    <a:pt x="2757" y="1031"/>
                  </a:lnTo>
                  <a:lnTo>
                    <a:pt x="2628" y="876"/>
                  </a:lnTo>
                  <a:lnTo>
                    <a:pt x="2525" y="696"/>
                  </a:lnTo>
                  <a:lnTo>
                    <a:pt x="2474" y="490"/>
                  </a:lnTo>
                  <a:lnTo>
                    <a:pt x="2422" y="284"/>
                  </a:lnTo>
                  <a:lnTo>
                    <a:pt x="2396" y="52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7" name="Google Shape;2137;p36"/>
            <p:cNvSpPr/>
            <p:nvPr/>
          </p:nvSpPr>
          <p:spPr>
            <a:xfrm>
              <a:off x="5625728" y="2672813"/>
              <a:ext cx="39267" cy="39285"/>
            </a:xfrm>
            <a:custGeom>
              <a:avLst/>
              <a:gdLst/>
              <a:ahLst/>
              <a:cxnLst/>
              <a:rect l="l" t="t" r="r" b="b"/>
              <a:pathLst>
                <a:path w="2190" h="2191" extrusionOk="0">
                  <a:moveTo>
                    <a:pt x="1108" y="1"/>
                  </a:moveTo>
                  <a:lnTo>
                    <a:pt x="876" y="27"/>
                  </a:lnTo>
                  <a:lnTo>
                    <a:pt x="670" y="78"/>
                  </a:lnTo>
                  <a:lnTo>
                    <a:pt x="490" y="181"/>
                  </a:lnTo>
                  <a:lnTo>
                    <a:pt x="335" y="310"/>
                  </a:lnTo>
                  <a:lnTo>
                    <a:pt x="180" y="465"/>
                  </a:lnTo>
                  <a:lnTo>
                    <a:pt x="77" y="671"/>
                  </a:lnTo>
                  <a:lnTo>
                    <a:pt x="26" y="877"/>
                  </a:lnTo>
                  <a:lnTo>
                    <a:pt x="0" y="1083"/>
                  </a:lnTo>
                  <a:lnTo>
                    <a:pt x="26" y="1315"/>
                  </a:lnTo>
                  <a:lnTo>
                    <a:pt x="77" y="1521"/>
                  </a:lnTo>
                  <a:lnTo>
                    <a:pt x="180" y="1701"/>
                  </a:lnTo>
                  <a:lnTo>
                    <a:pt x="335" y="1856"/>
                  </a:lnTo>
                  <a:lnTo>
                    <a:pt x="490" y="2010"/>
                  </a:lnTo>
                  <a:lnTo>
                    <a:pt x="670" y="2113"/>
                  </a:lnTo>
                  <a:lnTo>
                    <a:pt x="876" y="2165"/>
                  </a:lnTo>
                  <a:lnTo>
                    <a:pt x="1108" y="2190"/>
                  </a:lnTo>
                  <a:lnTo>
                    <a:pt x="1314" y="2165"/>
                  </a:lnTo>
                  <a:lnTo>
                    <a:pt x="1520" y="2113"/>
                  </a:lnTo>
                  <a:lnTo>
                    <a:pt x="1726" y="2010"/>
                  </a:lnTo>
                  <a:lnTo>
                    <a:pt x="1881" y="1856"/>
                  </a:lnTo>
                  <a:lnTo>
                    <a:pt x="2009" y="1701"/>
                  </a:lnTo>
                  <a:lnTo>
                    <a:pt x="2112" y="1521"/>
                  </a:lnTo>
                  <a:lnTo>
                    <a:pt x="2164" y="1315"/>
                  </a:lnTo>
                  <a:lnTo>
                    <a:pt x="2190" y="1083"/>
                  </a:lnTo>
                  <a:lnTo>
                    <a:pt x="2164" y="877"/>
                  </a:lnTo>
                  <a:lnTo>
                    <a:pt x="2112" y="671"/>
                  </a:lnTo>
                  <a:lnTo>
                    <a:pt x="2009" y="465"/>
                  </a:lnTo>
                  <a:lnTo>
                    <a:pt x="1881" y="310"/>
                  </a:lnTo>
                  <a:lnTo>
                    <a:pt x="1726" y="181"/>
                  </a:lnTo>
                  <a:lnTo>
                    <a:pt x="1520" y="78"/>
                  </a:lnTo>
                  <a:lnTo>
                    <a:pt x="1314" y="27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8" name="Google Shape;2138;p36"/>
            <p:cNvSpPr/>
            <p:nvPr/>
          </p:nvSpPr>
          <p:spPr>
            <a:xfrm>
              <a:off x="5566147" y="2613250"/>
              <a:ext cx="158429" cy="158429"/>
            </a:xfrm>
            <a:custGeom>
              <a:avLst/>
              <a:gdLst/>
              <a:ahLst/>
              <a:cxnLst/>
              <a:rect l="l" t="t" r="r" b="b"/>
              <a:pathLst>
                <a:path w="8836" h="8836" fill="none" extrusionOk="0">
                  <a:moveTo>
                    <a:pt x="8836" y="4405"/>
                  </a:moveTo>
                  <a:lnTo>
                    <a:pt x="8836" y="4405"/>
                  </a:lnTo>
                  <a:lnTo>
                    <a:pt x="8836" y="4869"/>
                  </a:lnTo>
                  <a:lnTo>
                    <a:pt x="8758" y="5306"/>
                  </a:lnTo>
                  <a:lnTo>
                    <a:pt x="8655" y="5719"/>
                  </a:lnTo>
                  <a:lnTo>
                    <a:pt x="8501" y="6131"/>
                  </a:lnTo>
                  <a:lnTo>
                    <a:pt x="8320" y="6517"/>
                  </a:lnTo>
                  <a:lnTo>
                    <a:pt x="8089" y="6878"/>
                  </a:lnTo>
                  <a:lnTo>
                    <a:pt x="7831" y="7238"/>
                  </a:lnTo>
                  <a:lnTo>
                    <a:pt x="7548" y="7547"/>
                  </a:lnTo>
                  <a:lnTo>
                    <a:pt x="7238" y="7831"/>
                  </a:lnTo>
                  <a:lnTo>
                    <a:pt x="6904" y="8088"/>
                  </a:lnTo>
                  <a:lnTo>
                    <a:pt x="6543" y="8294"/>
                  </a:lnTo>
                  <a:lnTo>
                    <a:pt x="6157" y="8501"/>
                  </a:lnTo>
                  <a:lnTo>
                    <a:pt x="5744" y="8629"/>
                  </a:lnTo>
                  <a:lnTo>
                    <a:pt x="5307" y="8758"/>
                  </a:lnTo>
                  <a:lnTo>
                    <a:pt x="4869" y="8810"/>
                  </a:lnTo>
                  <a:lnTo>
                    <a:pt x="4431" y="8835"/>
                  </a:lnTo>
                  <a:lnTo>
                    <a:pt x="4431" y="8835"/>
                  </a:lnTo>
                  <a:lnTo>
                    <a:pt x="3967" y="8810"/>
                  </a:lnTo>
                  <a:lnTo>
                    <a:pt x="3529" y="8758"/>
                  </a:lnTo>
                  <a:lnTo>
                    <a:pt x="3117" y="8629"/>
                  </a:lnTo>
                  <a:lnTo>
                    <a:pt x="2705" y="8501"/>
                  </a:lnTo>
                  <a:lnTo>
                    <a:pt x="2319" y="8294"/>
                  </a:lnTo>
                  <a:lnTo>
                    <a:pt x="1958" y="8088"/>
                  </a:lnTo>
                  <a:lnTo>
                    <a:pt x="1597" y="7831"/>
                  </a:lnTo>
                  <a:lnTo>
                    <a:pt x="1288" y="7547"/>
                  </a:lnTo>
                  <a:lnTo>
                    <a:pt x="1005" y="7238"/>
                  </a:lnTo>
                  <a:lnTo>
                    <a:pt x="747" y="6878"/>
                  </a:lnTo>
                  <a:lnTo>
                    <a:pt x="541" y="6517"/>
                  </a:lnTo>
                  <a:lnTo>
                    <a:pt x="335" y="6131"/>
                  </a:lnTo>
                  <a:lnTo>
                    <a:pt x="206" y="5719"/>
                  </a:lnTo>
                  <a:lnTo>
                    <a:pt x="77" y="5306"/>
                  </a:lnTo>
                  <a:lnTo>
                    <a:pt x="26" y="4869"/>
                  </a:lnTo>
                  <a:lnTo>
                    <a:pt x="0" y="4405"/>
                  </a:lnTo>
                  <a:lnTo>
                    <a:pt x="0" y="4405"/>
                  </a:lnTo>
                  <a:lnTo>
                    <a:pt x="26" y="3967"/>
                  </a:lnTo>
                  <a:lnTo>
                    <a:pt x="77" y="3529"/>
                  </a:lnTo>
                  <a:lnTo>
                    <a:pt x="206" y="3091"/>
                  </a:lnTo>
                  <a:lnTo>
                    <a:pt x="335" y="2679"/>
                  </a:lnTo>
                  <a:lnTo>
                    <a:pt x="541" y="2293"/>
                  </a:lnTo>
                  <a:lnTo>
                    <a:pt x="747" y="1932"/>
                  </a:lnTo>
                  <a:lnTo>
                    <a:pt x="1005" y="1597"/>
                  </a:lnTo>
                  <a:lnTo>
                    <a:pt x="1288" y="1288"/>
                  </a:lnTo>
                  <a:lnTo>
                    <a:pt x="1597" y="1005"/>
                  </a:lnTo>
                  <a:lnTo>
                    <a:pt x="1958" y="747"/>
                  </a:lnTo>
                  <a:lnTo>
                    <a:pt x="2319" y="515"/>
                  </a:lnTo>
                  <a:lnTo>
                    <a:pt x="2705" y="335"/>
                  </a:lnTo>
                  <a:lnTo>
                    <a:pt x="3117" y="180"/>
                  </a:lnTo>
                  <a:lnTo>
                    <a:pt x="3529" y="77"/>
                  </a:lnTo>
                  <a:lnTo>
                    <a:pt x="3967" y="0"/>
                  </a:lnTo>
                  <a:lnTo>
                    <a:pt x="4431" y="0"/>
                  </a:lnTo>
                  <a:lnTo>
                    <a:pt x="4431" y="0"/>
                  </a:lnTo>
                  <a:lnTo>
                    <a:pt x="4869" y="0"/>
                  </a:lnTo>
                  <a:lnTo>
                    <a:pt x="5307" y="77"/>
                  </a:lnTo>
                  <a:lnTo>
                    <a:pt x="5744" y="180"/>
                  </a:lnTo>
                  <a:lnTo>
                    <a:pt x="6157" y="335"/>
                  </a:lnTo>
                  <a:lnTo>
                    <a:pt x="6543" y="515"/>
                  </a:lnTo>
                  <a:lnTo>
                    <a:pt x="6904" y="747"/>
                  </a:lnTo>
                  <a:lnTo>
                    <a:pt x="7238" y="1005"/>
                  </a:lnTo>
                  <a:lnTo>
                    <a:pt x="7548" y="1288"/>
                  </a:lnTo>
                  <a:lnTo>
                    <a:pt x="7831" y="1597"/>
                  </a:lnTo>
                  <a:lnTo>
                    <a:pt x="8089" y="1932"/>
                  </a:lnTo>
                  <a:lnTo>
                    <a:pt x="8320" y="2293"/>
                  </a:lnTo>
                  <a:lnTo>
                    <a:pt x="8501" y="2679"/>
                  </a:lnTo>
                  <a:lnTo>
                    <a:pt x="8655" y="3091"/>
                  </a:lnTo>
                  <a:lnTo>
                    <a:pt x="8758" y="3529"/>
                  </a:lnTo>
                  <a:lnTo>
                    <a:pt x="8836" y="3967"/>
                  </a:lnTo>
                  <a:lnTo>
                    <a:pt x="8836" y="4405"/>
                  </a:lnTo>
                  <a:lnTo>
                    <a:pt x="8836" y="4405"/>
                  </a:ln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9" name="Google Shape;2139;p36"/>
            <p:cNvSpPr/>
            <p:nvPr/>
          </p:nvSpPr>
          <p:spPr>
            <a:xfrm>
              <a:off x="5263632" y="2180025"/>
              <a:ext cx="465104" cy="260953"/>
            </a:xfrm>
            <a:custGeom>
              <a:avLst/>
              <a:gdLst/>
              <a:ahLst/>
              <a:cxnLst/>
              <a:rect l="l" t="t" r="r" b="b"/>
              <a:pathLst>
                <a:path w="25940" h="14554" extrusionOk="0">
                  <a:moveTo>
                    <a:pt x="9737" y="0"/>
                  </a:moveTo>
                  <a:lnTo>
                    <a:pt x="9351" y="52"/>
                  </a:lnTo>
                  <a:lnTo>
                    <a:pt x="8990" y="103"/>
                  </a:lnTo>
                  <a:lnTo>
                    <a:pt x="8655" y="180"/>
                  </a:lnTo>
                  <a:lnTo>
                    <a:pt x="8346" y="283"/>
                  </a:lnTo>
                  <a:lnTo>
                    <a:pt x="8037" y="386"/>
                  </a:lnTo>
                  <a:lnTo>
                    <a:pt x="7754" y="515"/>
                  </a:lnTo>
                  <a:lnTo>
                    <a:pt x="7496" y="644"/>
                  </a:lnTo>
                  <a:lnTo>
                    <a:pt x="7264" y="799"/>
                  </a:lnTo>
                  <a:lnTo>
                    <a:pt x="7032" y="979"/>
                  </a:lnTo>
                  <a:lnTo>
                    <a:pt x="6826" y="1133"/>
                  </a:lnTo>
                  <a:lnTo>
                    <a:pt x="6646" y="1314"/>
                  </a:lnTo>
                  <a:lnTo>
                    <a:pt x="6285" y="1700"/>
                  </a:lnTo>
                  <a:lnTo>
                    <a:pt x="6002" y="2087"/>
                  </a:lnTo>
                  <a:lnTo>
                    <a:pt x="5770" y="2473"/>
                  </a:lnTo>
                  <a:lnTo>
                    <a:pt x="5590" y="2859"/>
                  </a:lnTo>
                  <a:lnTo>
                    <a:pt x="5461" y="3220"/>
                  </a:lnTo>
                  <a:lnTo>
                    <a:pt x="5358" y="3529"/>
                  </a:lnTo>
                  <a:lnTo>
                    <a:pt x="5229" y="4018"/>
                  </a:lnTo>
                  <a:lnTo>
                    <a:pt x="5203" y="4199"/>
                  </a:lnTo>
                  <a:lnTo>
                    <a:pt x="4843" y="4070"/>
                  </a:lnTo>
                  <a:lnTo>
                    <a:pt x="4431" y="3967"/>
                  </a:lnTo>
                  <a:lnTo>
                    <a:pt x="4018" y="3915"/>
                  </a:lnTo>
                  <a:lnTo>
                    <a:pt x="3581" y="3915"/>
                  </a:lnTo>
                  <a:lnTo>
                    <a:pt x="3117" y="3941"/>
                  </a:lnTo>
                  <a:lnTo>
                    <a:pt x="2679" y="4044"/>
                  </a:lnTo>
                  <a:lnTo>
                    <a:pt x="2241" y="4173"/>
                  </a:lnTo>
                  <a:lnTo>
                    <a:pt x="1829" y="4353"/>
                  </a:lnTo>
                  <a:lnTo>
                    <a:pt x="1417" y="4559"/>
                  </a:lnTo>
                  <a:lnTo>
                    <a:pt x="1056" y="4843"/>
                  </a:lnTo>
                  <a:lnTo>
                    <a:pt x="902" y="4997"/>
                  </a:lnTo>
                  <a:lnTo>
                    <a:pt x="747" y="5152"/>
                  </a:lnTo>
                  <a:lnTo>
                    <a:pt x="593" y="5332"/>
                  </a:lnTo>
                  <a:lnTo>
                    <a:pt x="464" y="5512"/>
                  </a:lnTo>
                  <a:lnTo>
                    <a:pt x="361" y="5719"/>
                  </a:lnTo>
                  <a:lnTo>
                    <a:pt x="258" y="5950"/>
                  </a:lnTo>
                  <a:lnTo>
                    <a:pt x="180" y="6182"/>
                  </a:lnTo>
                  <a:lnTo>
                    <a:pt x="103" y="6414"/>
                  </a:lnTo>
                  <a:lnTo>
                    <a:pt x="52" y="6672"/>
                  </a:lnTo>
                  <a:lnTo>
                    <a:pt x="26" y="6929"/>
                  </a:lnTo>
                  <a:lnTo>
                    <a:pt x="0" y="7213"/>
                  </a:lnTo>
                  <a:lnTo>
                    <a:pt x="26" y="7496"/>
                  </a:lnTo>
                  <a:lnTo>
                    <a:pt x="77" y="8063"/>
                  </a:lnTo>
                  <a:lnTo>
                    <a:pt x="206" y="8578"/>
                  </a:lnTo>
                  <a:lnTo>
                    <a:pt x="335" y="9016"/>
                  </a:lnTo>
                  <a:lnTo>
                    <a:pt x="515" y="9402"/>
                  </a:lnTo>
                  <a:lnTo>
                    <a:pt x="721" y="9737"/>
                  </a:lnTo>
                  <a:lnTo>
                    <a:pt x="979" y="10020"/>
                  </a:lnTo>
                  <a:lnTo>
                    <a:pt x="1236" y="10278"/>
                  </a:lnTo>
                  <a:lnTo>
                    <a:pt x="1494" y="10510"/>
                  </a:lnTo>
                  <a:lnTo>
                    <a:pt x="1777" y="10716"/>
                  </a:lnTo>
                  <a:lnTo>
                    <a:pt x="2087" y="10896"/>
                  </a:lnTo>
                  <a:lnTo>
                    <a:pt x="2679" y="11257"/>
                  </a:lnTo>
                  <a:lnTo>
                    <a:pt x="3271" y="11592"/>
                  </a:lnTo>
                  <a:lnTo>
                    <a:pt x="3555" y="11772"/>
                  </a:lnTo>
                  <a:lnTo>
                    <a:pt x="3812" y="11978"/>
                  </a:lnTo>
                  <a:lnTo>
                    <a:pt x="4044" y="12210"/>
                  </a:lnTo>
                  <a:lnTo>
                    <a:pt x="4225" y="12442"/>
                  </a:lnTo>
                  <a:lnTo>
                    <a:pt x="4405" y="12648"/>
                  </a:lnTo>
                  <a:lnTo>
                    <a:pt x="4534" y="12880"/>
                  </a:lnTo>
                  <a:lnTo>
                    <a:pt x="4637" y="13086"/>
                  </a:lnTo>
                  <a:lnTo>
                    <a:pt x="4714" y="13317"/>
                  </a:lnTo>
                  <a:lnTo>
                    <a:pt x="4791" y="13524"/>
                  </a:lnTo>
                  <a:lnTo>
                    <a:pt x="4817" y="13704"/>
                  </a:lnTo>
                  <a:lnTo>
                    <a:pt x="4869" y="14039"/>
                  </a:lnTo>
                  <a:lnTo>
                    <a:pt x="4869" y="14322"/>
                  </a:lnTo>
                  <a:lnTo>
                    <a:pt x="4843" y="14554"/>
                  </a:lnTo>
                  <a:lnTo>
                    <a:pt x="9273" y="14554"/>
                  </a:lnTo>
                  <a:lnTo>
                    <a:pt x="9273" y="14451"/>
                  </a:lnTo>
                  <a:lnTo>
                    <a:pt x="9299" y="14142"/>
                  </a:lnTo>
                  <a:lnTo>
                    <a:pt x="9351" y="13755"/>
                  </a:lnTo>
                  <a:lnTo>
                    <a:pt x="9402" y="13524"/>
                  </a:lnTo>
                  <a:lnTo>
                    <a:pt x="9479" y="13292"/>
                  </a:lnTo>
                  <a:lnTo>
                    <a:pt x="9582" y="13060"/>
                  </a:lnTo>
                  <a:lnTo>
                    <a:pt x="9711" y="12828"/>
                  </a:lnTo>
                  <a:lnTo>
                    <a:pt x="9866" y="12648"/>
                  </a:lnTo>
                  <a:lnTo>
                    <a:pt x="10072" y="12467"/>
                  </a:lnTo>
                  <a:lnTo>
                    <a:pt x="10304" y="12313"/>
                  </a:lnTo>
                  <a:lnTo>
                    <a:pt x="10561" y="12210"/>
                  </a:lnTo>
                  <a:lnTo>
                    <a:pt x="10896" y="12158"/>
                  </a:lnTo>
                  <a:lnTo>
                    <a:pt x="11257" y="12158"/>
                  </a:lnTo>
                  <a:lnTo>
                    <a:pt x="11772" y="12184"/>
                  </a:lnTo>
                  <a:lnTo>
                    <a:pt x="12210" y="12184"/>
                  </a:lnTo>
                  <a:lnTo>
                    <a:pt x="12236" y="12339"/>
                  </a:lnTo>
                  <a:lnTo>
                    <a:pt x="12287" y="12519"/>
                  </a:lnTo>
                  <a:lnTo>
                    <a:pt x="12390" y="12828"/>
                  </a:lnTo>
                  <a:lnTo>
                    <a:pt x="12570" y="13111"/>
                  </a:lnTo>
                  <a:lnTo>
                    <a:pt x="12777" y="13343"/>
                  </a:lnTo>
                  <a:lnTo>
                    <a:pt x="13060" y="13549"/>
                  </a:lnTo>
                  <a:lnTo>
                    <a:pt x="13343" y="13704"/>
                  </a:lnTo>
                  <a:lnTo>
                    <a:pt x="13498" y="13755"/>
                  </a:lnTo>
                  <a:lnTo>
                    <a:pt x="13652" y="13781"/>
                  </a:lnTo>
                  <a:lnTo>
                    <a:pt x="13833" y="13807"/>
                  </a:lnTo>
                  <a:lnTo>
                    <a:pt x="14013" y="13833"/>
                  </a:lnTo>
                  <a:lnTo>
                    <a:pt x="14245" y="13807"/>
                  </a:lnTo>
                  <a:lnTo>
                    <a:pt x="14477" y="13755"/>
                  </a:lnTo>
                  <a:lnTo>
                    <a:pt x="14683" y="13678"/>
                  </a:lnTo>
                  <a:lnTo>
                    <a:pt x="14889" y="13575"/>
                  </a:lnTo>
                  <a:lnTo>
                    <a:pt x="15095" y="13472"/>
                  </a:lnTo>
                  <a:lnTo>
                    <a:pt x="15249" y="13317"/>
                  </a:lnTo>
                  <a:lnTo>
                    <a:pt x="15404" y="13137"/>
                  </a:lnTo>
                  <a:lnTo>
                    <a:pt x="15533" y="12957"/>
                  </a:lnTo>
                  <a:lnTo>
                    <a:pt x="15790" y="13214"/>
                  </a:lnTo>
                  <a:lnTo>
                    <a:pt x="16099" y="13472"/>
                  </a:lnTo>
                  <a:lnTo>
                    <a:pt x="16434" y="13704"/>
                  </a:lnTo>
                  <a:lnTo>
                    <a:pt x="16821" y="13910"/>
                  </a:lnTo>
                  <a:lnTo>
                    <a:pt x="17284" y="14090"/>
                  </a:lnTo>
                  <a:lnTo>
                    <a:pt x="17774" y="14219"/>
                  </a:lnTo>
                  <a:lnTo>
                    <a:pt x="18340" y="14296"/>
                  </a:lnTo>
                  <a:lnTo>
                    <a:pt x="18959" y="14348"/>
                  </a:lnTo>
                  <a:lnTo>
                    <a:pt x="19242" y="14348"/>
                  </a:lnTo>
                  <a:lnTo>
                    <a:pt x="19500" y="14322"/>
                  </a:lnTo>
                  <a:lnTo>
                    <a:pt x="19783" y="14271"/>
                  </a:lnTo>
                  <a:lnTo>
                    <a:pt x="20015" y="14219"/>
                  </a:lnTo>
                  <a:lnTo>
                    <a:pt x="20272" y="14142"/>
                  </a:lnTo>
                  <a:lnTo>
                    <a:pt x="20504" y="14064"/>
                  </a:lnTo>
                  <a:lnTo>
                    <a:pt x="20710" y="13961"/>
                  </a:lnTo>
                  <a:lnTo>
                    <a:pt x="20916" y="13833"/>
                  </a:lnTo>
                  <a:lnTo>
                    <a:pt x="21122" y="13704"/>
                  </a:lnTo>
                  <a:lnTo>
                    <a:pt x="21303" y="13549"/>
                  </a:lnTo>
                  <a:lnTo>
                    <a:pt x="21483" y="13395"/>
                  </a:lnTo>
                  <a:lnTo>
                    <a:pt x="21638" y="13240"/>
                  </a:lnTo>
                  <a:lnTo>
                    <a:pt x="21792" y="13060"/>
                  </a:lnTo>
                  <a:lnTo>
                    <a:pt x="21947" y="12880"/>
                  </a:lnTo>
                  <a:lnTo>
                    <a:pt x="22050" y="12673"/>
                  </a:lnTo>
                  <a:lnTo>
                    <a:pt x="22179" y="12467"/>
                  </a:lnTo>
                  <a:lnTo>
                    <a:pt x="22436" y="12673"/>
                  </a:lnTo>
                  <a:lnTo>
                    <a:pt x="22719" y="12828"/>
                  </a:lnTo>
                  <a:lnTo>
                    <a:pt x="22874" y="12880"/>
                  </a:lnTo>
                  <a:lnTo>
                    <a:pt x="23029" y="12905"/>
                  </a:lnTo>
                  <a:lnTo>
                    <a:pt x="23209" y="12931"/>
                  </a:lnTo>
                  <a:lnTo>
                    <a:pt x="23570" y="12931"/>
                  </a:lnTo>
                  <a:lnTo>
                    <a:pt x="23750" y="12905"/>
                  </a:lnTo>
                  <a:lnTo>
                    <a:pt x="23904" y="12854"/>
                  </a:lnTo>
                  <a:lnTo>
                    <a:pt x="24085" y="12802"/>
                  </a:lnTo>
                  <a:lnTo>
                    <a:pt x="24239" y="12725"/>
                  </a:lnTo>
                  <a:lnTo>
                    <a:pt x="24394" y="12622"/>
                  </a:lnTo>
                  <a:lnTo>
                    <a:pt x="24523" y="12519"/>
                  </a:lnTo>
                  <a:lnTo>
                    <a:pt x="24651" y="12416"/>
                  </a:lnTo>
                  <a:lnTo>
                    <a:pt x="24780" y="12287"/>
                  </a:lnTo>
                  <a:lnTo>
                    <a:pt x="24883" y="12133"/>
                  </a:lnTo>
                  <a:lnTo>
                    <a:pt x="24961" y="12004"/>
                  </a:lnTo>
                  <a:lnTo>
                    <a:pt x="25038" y="11849"/>
                  </a:lnTo>
                  <a:lnTo>
                    <a:pt x="25115" y="11669"/>
                  </a:lnTo>
                  <a:lnTo>
                    <a:pt x="25141" y="11489"/>
                  </a:lnTo>
                  <a:lnTo>
                    <a:pt x="25167" y="11308"/>
                  </a:lnTo>
                  <a:lnTo>
                    <a:pt x="25192" y="11128"/>
                  </a:lnTo>
                  <a:lnTo>
                    <a:pt x="25167" y="10819"/>
                  </a:lnTo>
                  <a:lnTo>
                    <a:pt x="25089" y="10535"/>
                  </a:lnTo>
                  <a:lnTo>
                    <a:pt x="24961" y="10252"/>
                  </a:lnTo>
                  <a:lnTo>
                    <a:pt x="24780" y="9995"/>
                  </a:lnTo>
                  <a:lnTo>
                    <a:pt x="25038" y="9788"/>
                  </a:lnTo>
                  <a:lnTo>
                    <a:pt x="25295" y="9557"/>
                  </a:lnTo>
                  <a:lnTo>
                    <a:pt x="25501" y="9299"/>
                  </a:lnTo>
                  <a:lnTo>
                    <a:pt x="25682" y="9016"/>
                  </a:lnTo>
                  <a:lnTo>
                    <a:pt x="25811" y="8681"/>
                  </a:lnTo>
                  <a:lnTo>
                    <a:pt x="25888" y="8320"/>
                  </a:lnTo>
                  <a:lnTo>
                    <a:pt x="25939" y="7960"/>
                  </a:lnTo>
                  <a:lnTo>
                    <a:pt x="25939" y="7547"/>
                  </a:lnTo>
                  <a:lnTo>
                    <a:pt x="25914" y="7290"/>
                  </a:lnTo>
                  <a:lnTo>
                    <a:pt x="25888" y="7084"/>
                  </a:lnTo>
                  <a:lnTo>
                    <a:pt x="25836" y="6852"/>
                  </a:lnTo>
                  <a:lnTo>
                    <a:pt x="25759" y="6672"/>
                  </a:lnTo>
                  <a:lnTo>
                    <a:pt x="25682" y="6491"/>
                  </a:lnTo>
                  <a:lnTo>
                    <a:pt x="25604" y="6311"/>
                  </a:lnTo>
                  <a:lnTo>
                    <a:pt x="25398" y="6002"/>
                  </a:lnTo>
                  <a:lnTo>
                    <a:pt x="25141" y="5744"/>
                  </a:lnTo>
                  <a:lnTo>
                    <a:pt x="24883" y="5538"/>
                  </a:lnTo>
                  <a:lnTo>
                    <a:pt x="24626" y="5358"/>
                  </a:lnTo>
                  <a:lnTo>
                    <a:pt x="24342" y="5203"/>
                  </a:lnTo>
                  <a:lnTo>
                    <a:pt x="24059" y="5100"/>
                  </a:lnTo>
                  <a:lnTo>
                    <a:pt x="23801" y="5023"/>
                  </a:lnTo>
                  <a:lnTo>
                    <a:pt x="23312" y="4894"/>
                  </a:lnTo>
                  <a:lnTo>
                    <a:pt x="22977" y="4868"/>
                  </a:lnTo>
                  <a:lnTo>
                    <a:pt x="22874" y="4843"/>
                  </a:lnTo>
                  <a:lnTo>
                    <a:pt x="22848" y="4714"/>
                  </a:lnTo>
                  <a:lnTo>
                    <a:pt x="22745" y="4379"/>
                  </a:lnTo>
                  <a:lnTo>
                    <a:pt x="22668" y="4147"/>
                  </a:lnTo>
                  <a:lnTo>
                    <a:pt x="22539" y="3890"/>
                  </a:lnTo>
                  <a:lnTo>
                    <a:pt x="22410" y="3581"/>
                  </a:lnTo>
                  <a:lnTo>
                    <a:pt x="22256" y="3297"/>
                  </a:lnTo>
                  <a:lnTo>
                    <a:pt x="22050" y="2988"/>
                  </a:lnTo>
                  <a:lnTo>
                    <a:pt x="21792" y="2679"/>
                  </a:lnTo>
                  <a:lnTo>
                    <a:pt x="21509" y="2396"/>
                  </a:lnTo>
                  <a:lnTo>
                    <a:pt x="21174" y="2112"/>
                  </a:lnTo>
                  <a:lnTo>
                    <a:pt x="20788" y="1855"/>
                  </a:lnTo>
                  <a:lnTo>
                    <a:pt x="20375" y="1649"/>
                  </a:lnTo>
                  <a:lnTo>
                    <a:pt x="20144" y="1546"/>
                  </a:lnTo>
                  <a:lnTo>
                    <a:pt x="19886" y="1468"/>
                  </a:lnTo>
                  <a:lnTo>
                    <a:pt x="19628" y="1391"/>
                  </a:lnTo>
                  <a:lnTo>
                    <a:pt x="19345" y="1340"/>
                  </a:lnTo>
                  <a:lnTo>
                    <a:pt x="18856" y="1288"/>
                  </a:lnTo>
                  <a:lnTo>
                    <a:pt x="18392" y="1288"/>
                  </a:lnTo>
                  <a:lnTo>
                    <a:pt x="17954" y="1314"/>
                  </a:lnTo>
                  <a:lnTo>
                    <a:pt x="17568" y="1391"/>
                  </a:lnTo>
                  <a:lnTo>
                    <a:pt x="17181" y="1520"/>
                  </a:lnTo>
                  <a:lnTo>
                    <a:pt x="16846" y="1674"/>
                  </a:lnTo>
                  <a:lnTo>
                    <a:pt x="16537" y="1855"/>
                  </a:lnTo>
                  <a:lnTo>
                    <a:pt x="16228" y="2061"/>
                  </a:lnTo>
                  <a:lnTo>
                    <a:pt x="16099" y="1906"/>
                  </a:lnTo>
                  <a:lnTo>
                    <a:pt x="15945" y="1752"/>
                  </a:lnTo>
                  <a:lnTo>
                    <a:pt x="15790" y="1623"/>
                  </a:lnTo>
                  <a:lnTo>
                    <a:pt x="15610" y="1520"/>
                  </a:lnTo>
                  <a:lnTo>
                    <a:pt x="15430" y="1443"/>
                  </a:lnTo>
                  <a:lnTo>
                    <a:pt x="15224" y="1391"/>
                  </a:lnTo>
                  <a:lnTo>
                    <a:pt x="15018" y="1340"/>
                  </a:lnTo>
                  <a:lnTo>
                    <a:pt x="14786" y="1340"/>
                  </a:lnTo>
                  <a:lnTo>
                    <a:pt x="14502" y="1365"/>
                  </a:lnTo>
                  <a:lnTo>
                    <a:pt x="14219" y="1417"/>
                  </a:lnTo>
                  <a:lnTo>
                    <a:pt x="13987" y="1520"/>
                  </a:lnTo>
                  <a:lnTo>
                    <a:pt x="13730" y="1674"/>
                  </a:lnTo>
                  <a:lnTo>
                    <a:pt x="13549" y="1417"/>
                  </a:lnTo>
                  <a:lnTo>
                    <a:pt x="13343" y="1211"/>
                  </a:lnTo>
                  <a:lnTo>
                    <a:pt x="13111" y="1005"/>
                  </a:lnTo>
                  <a:lnTo>
                    <a:pt x="12880" y="824"/>
                  </a:lnTo>
                  <a:lnTo>
                    <a:pt x="12648" y="670"/>
                  </a:lnTo>
                  <a:lnTo>
                    <a:pt x="12416" y="541"/>
                  </a:lnTo>
                  <a:lnTo>
                    <a:pt x="12184" y="412"/>
                  </a:lnTo>
                  <a:lnTo>
                    <a:pt x="11926" y="309"/>
                  </a:lnTo>
                  <a:lnTo>
                    <a:pt x="11437" y="155"/>
                  </a:lnTo>
                  <a:lnTo>
                    <a:pt x="10973" y="77"/>
                  </a:lnTo>
                  <a:lnTo>
                    <a:pt x="10535" y="26"/>
                  </a:lnTo>
                  <a:lnTo>
                    <a:pt x="10123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0" name="Google Shape;2140;p36"/>
            <p:cNvSpPr/>
            <p:nvPr/>
          </p:nvSpPr>
          <p:spPr>
            <a:xfrm>
              <a:off x="5318121" y="2207261"/>
              <a:ext cx="35591" cy="35591"/>
            </a:xfrm>
            <a:custGeom>
              <a:avLst/>
              <a:gdLst/>
              <a:ahLst/>
              <a:cxnLst/>
              <a:rect l="l" t="t" r="r" b="b"/>
              <a:pathLst>
                <a:path w="1985" h="1985" extrusionOk="0">
                  <a:moveTo>
                    <a:pt x="979" y="1"/>
                  </a:moveTo>
                  <a:lnTo>
                    <a:pt x="773" y="27"/>
                  </a:lnTo>
                  <a:lnTo>
                    <a:pt x="593" y="78"/>
                  </a:lnTo>
                  <a:lnTo>
                    <a:pt x="439" y="155"/>
                  </a:lnTo>
                  <a:lnTo>
                    <a:pt x="284" y="284"/>
                  </a:lnTo>
                  <a:lnTo>
                    <a:pt x="155" y="439"/>
                  </a:lnTo>
                  <a:lnTo>
                    <a:pt x="78" y="593"/>
                  </a:lnTo>
                  <a:lnTo>
                    <a:pt x="1" y="799"/>
                  </a:lnTo>
                  <a:lnTo>
                    <a:pt x="1" y="1005"/>
                  </a:lnTo>
                  <a:lnTo>
                    <a:pt x="1" y="1186"/>
                  </a:lnTo>
                  <a:lnTo>
                    <a:pt x="78" y="1392"/>
                  </a:lnTo>
                  <a:lnTo>
                    <a:pt x="155" y="1546"/>
                  </a:lnTo>
                  <a:lnTo>
                    <a:pt x="284" y="1701"/>
                  </a:lnTo>
                  <a:lnTo>
                    <a:pt x="439" y="1830"/>
                  </a:lnTo>
                  <a:lnTo>
                    <a:pt x="593" y="1907"/>
                  </a:lnTo>
                  <a:lnTo>
                    <a:pt x="773" y="1984"/>
                  </a:lnTo>
                  <a:lnTo>
                    <a:pt x="1186" y="1984"/>
                  </a:lnTo>
                  <a:lnTo>
                    <a:pt x="1366" y="1907"/>
                  </a:lnTo>
                  <a:lnTo>
                    <a:pt x="1546" y="1830"/>
                  </a:lnTo>
                  <a:lnTo>
                    <a:pt x="1701" y="1701"/>
                  </a:lnTo>
                  <a:lnTo>
                    <a:pt x="1804" y="1546"/>
                  </a:lnTo>
                  <a:lnTo>
                    <a:pt x="1907" y="1392"/>
                  </a:lnTo>
                  <a:lnTo>
                    <a:pt x="1958" y="1186"/>
                  </a:lnTo>
                  <a:lnTo>
                    <a:pt x="1984" y="1005"/>
                  </a:lnTo>
                  <a:lnTo>
                    <a:pt x="1958" y="799"/>
                  </a:lnTo>
                  <a:lnTo>
                    <a:pt x="1907" y="593"/>
                  </a:lnTo>
                  <a:lnTo>
                    <a:pt x="1804" y="439"/>
                  </a:lnTo>
                  <a:lnTo>
                    <a:pt x="1701" y="284"/>
                  </a:lnTo>
                  <a:lnTo>
                    <a:pt x="1546" y="155"/>
                  </a:lnTo>
                  <a:lnTo>
                    <a:pt x="1366" y="78"/>
                  </a:lnTo>
                  <a:lnTo>
                    <a:pt x="1186" y="27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1" name="Google Shape;2141;p36"/>
            <p:cNvSpPr/>
            <p:nvPr/>
          </p:nvSpPr>
          <p:spPr>
            <a:xfrm>
              <a:off x="5524119" y="2430346"/>
              <a:ext cx="35573" cy="36039"/>
            </a:xfrm>
            <a:custGeom>
              <a:avLst/>
              <a:gdLst/>
              <a:ahLst/>
              <a:cxnLst/>
              <a:rect l="l" t="t" r="r" b="b"/>
              <a:pathLst>
                <a:path w="1984" h="2010" extrusionOk="0">
                  <a:moveTo>
                    <a:pt x="1005" y="0"/>
                  </a:moveTo>
                  <a:lnTo>
                    <a:pt x="799" y="26"/>
                  </a:lnTo>
                  <a:lnTo>
                    <a:pt x="618" y="78"/>
                  </a:lnTo>
                  <a:lnTo>
                    <a:pt x="438" y="181"/>
                  </a:lnTo>
                  <a:lnTo>
                    <a:pt x="283" y="310"/>
                  </a:lnTo>
                  <a:lnTo>
                    <a:pt x="155" y="438"/>
                  </a:lnTo>
                  <a:lnTo>
                    <a:pt x="77" y="619"/>
                  </a:lnTo>
                  <a:lnTo>
                    <a:pt x="26" y="799"/>
                  </a:lnTo>
                  <a:lnTo>
                    <a:pt x="0" y="1005"/>
                  </a:lnTo>
                  <a:lnTo>
                    <a:pt x="26" y="1211"/>
                  </a:lnTo>
                  <a:lnTo>
                    <a:pt x="77" y="1391"/>
                  </a:lnTo>
                  <a:lnTo>
                    <a:pt x="155" y="1572"/>
                  </a:lnTo>
                  <a:lnTo>
                    <a:pt x="283" y="1726"/>
                  </a:lnTo>
                  <a:lnTo>
                    <a:pt x="438" y="1829"/>
                  </a:lnTo>
                  <a:lnTo>
                    <a:pt x="618" y="1932"/>
                  </a:lnTo>
                  <a:lnTo>
                    <a:pt x="799" y="1984"/>
                  </a:lnTo>
                  <a:lnTo>
                    <a:pt x="1005" y="2010"/>
                  </a:lnTo>
                  <a:lnTo>
                    <a:pt x="1185" y="1984"/>
                  </a:lnTo>
                  <a:lnTo>
                    <a:pt x="1391" y="1932"/>
                  </a:lnTo>
                  <a:lnTo>
                    <a:pt x="1546" y="1829"/>
                  </a:lnTo>
                  <a:lnTo>
                    <a:pt x="1700" y="1726"/>
                  </a:lnTo>
                  <a:lnTo>
                    <a:pt x="1829" y="1572"/>
                  </a:lnTo>
                  <a:lnTo>
                    <a:pt x="1906" y="1391"/>
                  </a:lnTo>
                  <a:lnTo>
                    <a:pt x="1984" y="1211"/>
                  </a:lnTo>
                  <a:lnTo>
                    <a:pt x="1984" y="1005"/>
                  </a:lnTo>
                  <a:lnTo>
                    <a:pt x="1984" y="799"/>
                  </a:lnTo>
                  <a:lnTo>
                    <a:pt x="1906" y="619"/>
                  </a:lnTo>
                  <a:lnTo>
                    <a:pt x="1829" y="438"/>
                  </a:lnTo>
                  <a:lnTo>
                    <a:pt x="1700" y="310"/>
                  </a:lnTo>
                  <a:lnTo>
                    <a:pt x="1546" y="181"/>
                  </a:lnTo>
                  <a:lnTo>
                    <a:pt x="1391" y="78"/>
                  </a:lnTo>
                  <a:lnTo>
                    <a:pt x="1185" y="26"/>
                  </a:lnTo>
                  <a:lnTo>
                    <a:pt x="1005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2" name="Google Shape;2142;p36"/>
            <p:cNvSpPr/>
            <p:nvPr/>
          </p:nvSpPr>
          <p:spPr>
            <a:xfrm>
              <a:off x="5681598" y="2236361"/>
              <a:ext cx="24959" cy="24959"/>
            </a:xfrm>
            <a:custGeom>
              <a:avLst/>
              <a:gdLst/>
              <a:ahLst/>
              <a:cxnLst/>
              <a:rect l="l" t="t" r="r" b="b"/>
              <a:pathLst>
                <a:path w="1392" h="1392" extrusionOk="0">
                  <a:moveTo>
                    <a:pt x="696" y="1"/>
                  </a:moveTo>
                  <a:lnTo>
                    <a:pt x="568" y="26"/>
                  </a:lnTo>
                  <a:lnTo>
                    <a:pt x="439" y="52"/>
                  </a:lnTo>
                  <a:lnTo>
                    <a:pt x="310" y="129"/>
                  </a:lnTo>
                  <a:lnTo>
                    <a:pt x="207" y="207"/>
                  </a:lnTo>
                  <a:lnTo>
                    <a:pt x="130" y="310"/>
                  </a:lnTo>
                  <a:lnTo>
                    <a:pt x="78" y="439"/>
                  </a:lnTo>
                  <a:lnTo>
                    <a:pt x="27" y="567"/>
                  </a:lnTo>
                  <a:lnTo>
                    <a:pt x="1" y="696"/>
                  </a:lnTo>
                  <a:lnTo>
                    <a:pt x="27" y="851"/>
                  </a:lnTo>
                  <a:lnTo>
                    <a:pt x="78" y="979"/>
                  </a:lnTo>
                  <a:lnTo>
                    <a:pt x="130" y="1083"/>
                  </a:lnTo>
                  <a:lnTo>
                    <a:pt x="207" y="1186"/>
                  </a:lnTo>
                  <a:lnTo>
                    <a:pt x="310" y="1263"/>
                  </a:lnTo>
                  <a:lnTo>
                    <a:pt x="439" y="1340"/>
                  </a:lnTo>
                  <a:lnTo>
                    <a:pt x="568" y="1366"/>
                  </a:lnTo>
                  <a:lnTo>
                    <a:pt x="696" y="1392"/>
                  </a:lnTo>
                  <a:lnTo>
                    <a:pt x="851" y="1366"/>
                  </a:lnTo>
                  <a:lnTo>
                    <a:pt x="980" y="1340"/>
                  </a:lnTo>
                  <a:lnTo>
                    <a:pt x="1083" y="1263"/>
                  </a:lnTo>
                  <a:lnTo>
                    <a:pt x="1186" y="1186"/>
                  </a:lnTo>
                  <a:lnTo>
                    <a:pt x="1289" y="1083"/>
                  </a:lnTo>
                  <a:lnTo>
                    <a:pt x="1340" y="979"/>
                  </a:lnTo>
                  <a:lnTo>
                    <a:pt x="1392" y="851"/>
                  </a:lnTo>
                  <a:lnTo>
                    <a:pt x="1392" y="696"/>
                  </a:lnTo>
                  <a:lnTo>
                    <a:pt x="1392" y="567"/>
                  </a:lnTo>
                  <a:lnTo>
                    <a:pt x="1340" y="439"/>
                  </a:lnTo>
                  <a:lnTo>
                    <a:pt x="1289" y="310"/>
                  </a:lnTo>
                  <a:lnTo>
                    <a:pt x="1186" y="207"/>
                  </a:lnTo>
                  <a:lnTo>
                    <a:pt x="1083" y="129"/>
                  </a:lnTo>
                  <a:lnTo>
                    <a:pt x="980" y="52"/>
                  </a:lnTo>
                  <a:lnTo>
                    <a:pt x="851" y="26"/>
                  </a:lnTo>
                  <a:lnTo>
                    <a:pt x="696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3" name="Google Shape;2143;p36"/>
            <p:cNvSpPr/>
            <p:nvPr/>
          </p:nvSpPr>
          <p:spPr>
            <a:xfrm>
              <a:off x="5318121" y="2448366"/>
              <a:ext cx="145036" cy="450778"/>
            </a:xfrm>
            <a:custGeom>
              <a:avLst/>
              <a:gdLst/>
              <a:ahLst/>
              <a:cxnLst/>
              <a:rect l="l" t="t" r="r" b="b"/>
              <a:pathLst>
                <a:path w="8089" h="25141" extrusionOk="0">
                  <a:moveTo>
                    <a:pt x="1366" y="0"/>
                  </a:moveTo>
                  <a:lnTo>
                    <a:pt x="1" y="25141"/>
                  </a:lnTo>
                  <a:lnTo>
                    <a:pt x="8089" y="25141"/>
                  </a:lnTo>
                  <a:lnTo>
                    <a:pt x="669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4" name="Google Shape;2144;p36"/>
            <p:cNvSpPr/>
            <p:nvPr/>
          </p:nvSpPr>
          <p:spPr>
            <a:xfrm>
              <a:off x="5335208" y="2431727"/>
              <a:ext cx="109481" cy="16657"/>
            </a:xfrm>
            <a:custGeom>
              <a:avLst/>
              <a:gdLst/>
              <a:ahLst/>
              <a:cxnLst/>
              <a:rect l="l" t="t" r="r" b="b"/>
              <a:pathLst>
                <a:path w="6106" h="929" extrusionOk="0">
                  <a:moveTo>
                    <a:pt x="464" y="1"/>
                  </a:moveTo>
                  <a:lnTo>
                    <a:pt x="361" y="26"/>
                  </a:lnTo>
                  <a:lnTo>
                    <a:pt x="284" y="52"/>
                  </a:lnTo>
                  <a:lnTo>
                    <a:pt x="207" y="78"/>
                  </a:lnTo>
                  <a:lnTo>
                    <a:pt x="130" y="130"/>
                  </a:lnTo>
                  <a:lnTo>
                    <a:pt x="78" y="207"/>
                  </a:lnTo>
                  <a:lnTo>
                    <a:pt x="52" y="284"/>
                  </a:lnTo>
                  <a:lnTo>
                    <a:pt x="1" y="387"/>
                  </a:lnTo>
                  <a:lnTo>
                    <a:pt x="1" y="464"/>
                  </a:lnTo>
                  <a:lnTo>
                    <a:pt x="1" y="567"/>
                  </a:lnTo>
                  <a:lnTo>
                    <a:pt x="52" y="645"/>
                  </a:lnTo>
                  <a:lnTo>
                    <a:pt x="78" y="722"/>
                  </a:lnTo>
                  <a:lnTo>
                    <a:pt x="130" y="799"/>
                  </a:lnTo>
                  <a:lnTo>
                    <a:pt x="207" y="851"/>
                  </a:lnTo>
                  <a:lnTo>
                    <a:pt x="284" y="902"/>
                  </a:lnTo>
                  <a:lnTo>
                    <a:pt x="361" y="928"/>
                  </a:lnTo>
                  <a:lnTo>
                    <a:pt x="5745" y="928"/>
                  </a:lnTo>
                  <a:lnTo>
                    <a:pt x="5822" y="902"/>
                  </a:lnTo>
                  <a:lnTo>
                    <a:pt x="5900" y="851"/>
                  </a:lnTo>
                  <a:lnTo>
                    <a:pt x="5977" y="799"/>
                  </a:lnTo>
                  <a:lnTo>
                    <a:pt x="6028" y="722"/>
                  </a:lnTo>
                  <a:lnTo>
                    <a:pt x="6080" y="645"/>
                  </a:lnTo>
                  <a:lnTo>
                    <a:pt x="6106" y="567"/>
                  </a:lnTo>
                  <a:lnTo>
                    <a:pt x="6106" y="464"/>
                  </a:lnTo>
                  <a:lnTo>
                    <a:pt x="6106" y="387"/>
                  </a:lnTo>
                  <a:lnTo>
                    <a:pt x="6080" y="284"/>
                  </a:lnTo>
                  <a:lnTo>
                    <a:pt x="6028" y="207"/>
                  </a:lnTo>
                  <a:lnTo>
                    <a:pt x="5977" y="130"/>
                  </a:lnTo>
                  <a:lnTo>
                    <a:pt x="5900" y="78"/>
                  </a:lnTo>
                  <a:lnTo>
                    <a:pt x="5822" y="52"/>
                  </a:lnTo>
                  <a:lnTo>
                    <a:pt x="5745" y="26"/>
                  </a:lnTo>
                  <a:lnTo>
                    <a:pt x="5642" y="1"/>
                  </a:lnTo>
                  <a:close/>
                </a:path>
              </a:pathLst>
            </a:custGeom>
            <a:solidFill>
              <a:srgbClr val="1040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5" name="Google Shape;2145;p36"/>
            <p:cNvSpPr/>
            <p:nvPr/>
          </p:nvSpPr>
          <p:spPr>
            <a:xfrm>
              <a:off x="4942631" y="2564283"/>
              <a:ext cx="572720" cy="334861"/>
            </a:xfrm>
            <a:custGeom>
              <a:avLst/>
              <a:gdLst/>
              <a:ahLst/>
              <a:cxnLst/>
              <a:rect l="l" t="t" r="r" b="b"/>
              <a:pathLst>
                <a:path w="31942" h="18676" extrusionOk="0">
                  <a:moveTo>
                    <a:pt x="15971" y="1"/>
                  </a:moveTo>
                  <a:lnTo>
                    <a:pt x="15147" y="26"/>
                  </a:lnTo>
                  <a:lnTo>
                    <a:pt x="14348" y="104"/>
                  </a:lnTo>
                  <a:lnTo>
                    <a:pt x="13550" y="207"/>
                  </a:lnTo>
                  <a:lnTo>
                    <a:pt x="12751" y="335"/>
                  </a:lnTo>
                  <a:lnTo>
                    <a:pt x="11979" y="516"/>
                  </a:lnTo>
                  <a:lnTo>
                    <a:pt x="11231" y="722"/>
                  </a:lnTo>
                  <a:lnTo>
                    <a:pt x="10484" y="979"/>
                  </a:lnTo>
                  <a:lnTo>
                    <a:pt x="9763" y="1263"/>
                  </a:lnTo>
                  <a:lnTo>
                    <a:pt x="9042" y="1572"/>
                  </a:lnTo>
                  <a:lnTo>
                    <a:pt x="8372" y="1933"/>
                  </a:lnTo>
                  <a:lnTo>
                    <a:pt x="7703" y="2319"/>
                  </a:lnTo>
                  <a:lnTo>
                    <a:pt x="7033" y="2731"/>
                  </a:lnTo>
                  <a:lnTo>
                    <a:pt x="6415" y="3169"/>
                  </a:lnTo>
                  <a:lnTo>
                    <a:pt x="5822" y="3658"/>
                  </a:lnTo>
                  <a:lnTo>
                    <a:pt x="5230" y="4148"/>
                  </a:lnTo>
                  <a:lnTo>
                    <a:pt x="4689" y="4689"/>
                  </a:lnTo>
                  <a:lnTo>
                    <a:pt x="4148" y="5230"/>
                  </a:lnTo>
                  <a:lnTo>
                    <a:pt x="3658" y="5822"/>
                  </a:lnTo>
                  <a:lnTo>
                    <a:pt x="3169" y="6415"/>
                  </a:lnTo>
                  <a:lnTo>
                    <a:pt x="2731" y="7059"/>
                  </a:lnTo>
                  <a:lnTo>
                    <a:pt x="2319" y="7703"/>
                  </a:lnTo>
                  <a:lnTo>
                    <a:pt x="1933" y="8372"/>
                  </a:lnTo>
                  <a:lnTo>
                    <a:pt x="1572" y="9042"/>
                  </a:lnTo>
                  <a:lnTo>
                    <a:pt x="1263" y="9763"/>
                  </a:lnTo>
                  <a:lnTo>
                    <a:pt x="979" y="10485"/>
                  </a:lnTo>
                  <a:lnTo>
                    <a:pt x="722" y="11232"/>
                  </a:lnTo>
                  <a:lnTo>
                    <a:pt x="516" y="11979"/>
                  </a:lnTo>
                  <a:lnTo>
                    <a:pt x="335" y="12751"/>
                  </a:lnTo>
                  <a:lnTo>
                    <a:pt x="181" y="13550"/>
                  </a:lnTo>
                  <a:lnTo>
                    <a:pt x="78" y="14348"/>
                  </a:lnTo>
                  <a:lnTo>
                    <a:pt x="26" y="15147"/>
                  </a:lnTo>
                  <a:lnTo>
                    <a:pt x="1" y="15971"/>
                  </a:lnTo>
                  <a:lnTo>
                    <a:pt x="1" y="18676"/>
                  </a:lnTo>
                  <a:lnTo>
                    <a:pt x="31942" y="18676"/>
                  </a:lnTo>
                  <a:lnTo>
                    <a:pt x="31942" y="15971"/>
                  </a:lnTo>
                  <a:lnTo>
                    <a:pt x="31916" y="15147"/>
                  </a:lnTo>
                  <a:lnTo>
                    <a:pt x="31864" y="14348"/>
                  </a:lnTo>
                  <a:lnTo>
                    <a:pt x="31761" y="13550"/>
                  </a:lnTo>
                  <a:lnTo>
                    <a:pt x="31607" y="12751"/>
                  </a:lnTo>
                  <a:lnTo>
                    <a:pt x="31427" y="11979"/>
                  </a:lnTo>
                  <a:lnTo>
                    <a:pt x="31220" y="11232"/>
                  </a:lnTo>
                  <a:lnTo>
                    <a:pt x="30963" y="10485"/>
                  </a:lnTo>
                  <a:lnTo>
                    <a:pt x="30680" y="9763"/>
                  </a:lnTo>
                  <a:lnTo>
                    <a:pt x="30370" y="9042"/>
                  </a:lnTo>
                  <a:lnTo>
                    <a:pt x="30010" y="8372"/>
                  </a:lnTo>
                  <a:lnTo>
                    <a:pt x="29623" y="7703"/>
                  </a:lnTo>
                  <a:lnTo>
                    <a:pt x="29211" y="7059"/>
                  </a:lnTo>
                  <a:lnTo>
                    <a:pt x="28773" y="6415"/>
                  </a:lnTo>
                  <a:lnTo>
                    <a:pt x="28284" y="5822"/>
                  </a:lnTo>
                  <a:lnTo>
                    <a:pt x="27795" y="5230"/>
                  </a:lnTo>
                  <a:lnTo>
                    <a:pt x="27254" y="4689"/>
                  </a:lnTo>
                  <a:lnTo>
                    <a:pt x="26713" y="4148"/>
                  </a:lnTo>
                  <a:lnTo>
                    <a:pt x="26120" y="3658"/>
                  </a:lnTo>
                  <a:lnTo>
                    <a:pt x="25528" y="3169"/>
                  </a:lnTo>
                  <a:lnTo>
                    <a:pt x="24910" y="2731"/>
                  </a:lnTo>
                  <a:lnTo>
                    <a:pt x="24240" y="2319"/>
                  </a:lnTo>
                  <a:lnTo>
                    <a:pt x="23570" y="1933"/>
                  </a:lnTo>
                  <a:lnTo>
                    <a:pt x="22900" y="1572"/>
                  </a:lnTo>
                  <a:lnTo>
                    <a:pt x="22179" y="1263"/>
                  </a:lnTo>
                  <a:lnTo>
                    <a:pt x="21458" y="979"/>
                  </a:lnTo>
                  <a:lnTo>
                    <a:pt x="20711" y="722"/>
                  </a:lnTo>
                  <a:lnTo>
                    <a:pt x="19964" y="516"/>
                  </a:lnTo>
                  <a:lnTo>
                    <a:pt x="19191" y="335"/>
                  </a:lnTo>
                  <a:lnTo>
                    <a:pt x="18392" y="207"/>
                  </a:lnTo>
                  <a:lnTo>
                    <a:pt x="17594" y="104"/>
                  </a:lnTo>
                  <a:lnTo>
                    <a:pt x="16795" y="26"/>
                  </a:lnTo>
                  <a:lnTo>
                    <a:pt x="15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6" name="Google Shape;2146;p36"/>
            <p:cNvSpPr/>
            <p:nvPr/>
          </p:nvSpPr>
          <p:spPr>
            <a:xfrm>
              <a:off x="5362928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64" y="439"/>
                  </a:lnTo>
                  <a:lnTo>
                    <a:pt x="258" y="670"/>
                  </a:lnTo>
                  <a:lnTo>
                    <a:pt x="129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29" y="2139"/>
                  </a:lnTo>
                  <a:lnTo>
                    <a:pt x="258" y="2396"/>
                  </a:lnTo>
                  <a:lnTo>
                    <a:pt x="464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7" name="Google Shape;2147;p36"/>
            <p:cNvSpPr/>
            <p:nvPr/>
          </p:nvSpPr>
          <p:spPr>
            <a:xfrm>
              <a:off x="5365689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92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8" name="Google Shape;2148;p36"/>
            <p:cNvSpPr/>
            <p:nvPr/>
          </p:nvSpPr>
          <p:spPr>
            <a:xfrm>
              <a:off x="5361530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52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52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44" y="232"/>
                  </a:lnTo>
                  <a:lnTo>
                    <a:pt x="3169" y="206"/>
                  </a:lnTo>
                  <a:lnTo>
                    <a:pt x="3169" y="129"/>
                  </a:lnTo>
                  <a:lnTo>
                    <a:pt x="3169" y="78"/>
                  </a:lnTo>
                  <a:lnTo>
                    <a:pt x="3144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9" name="Google Shape;2149;p36"/>
            <p:cNvSpPr/>
            <p:nvPr/>
          </p:nvSpPr>
          <p:spPr>
            <a:xfrm>
              <a:off x="5201737" y="2801676"/>
              <a:ext cx="55440" cy="54991"/>
            </a:xfrm>
            <a:custGeom>
              <a:avLst/>
              <a:gdLst/>
              <a:ahLst/>
              <a:cxnLst/>
              <a:rect l="l" t="t" r="r" b="b"/>
              <a:pathLst>
                <a:path w="3092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53" y="104"/>
                  </a:lnTo>
                  <a:lnTo>
                    <a:pt x="696" y="258"/>
                  </a:lnTo>
                  <a:lnTo>
                    <a:pt x="464" y="439"/>
                  </a:lnTo>
                  <a:lnTo>
                    <a:pt x="284" y="670"/>
                  </a:lnTo>
                  <a:lnTo>
                    <a:pt x="129" y="928"/>
                  </a:lnTo>
                  <a:lnTo>
                    <a:pt x="52" y="1211"/>
                  </a:lnTo>
                  <a:lnTo>
                    <a:pt x="26" y="1366"/>
                  </a:lnTo>
                  <a:lnTo>
                    <a:pt x="0" y="1521"/>
                  </a:lnTo>
                  <a:lnTo>
                    <a:pt x="26" y="1701"/>
                  </a:lnTo>
                  <a:lnTo>
                    <a:pt x="52" y="1830"/>
                  </a:lnTo>
                  <a:lnTo>
                    <a:pt x="129" y="2139"/>
                  </a:lnTo>
                  <a:lnTo>
                    <a:pt x="284" y="2396"/>
                  </a:lnTo>
                  <a:lnTo>
                    <a:pt x="464" y="2628"/>
                  </a:lnTo>
                  <a:lnTo>
                    <a:pt x="696" y="2808"/>
                  </a:lnTo>
                  <a:lnTo>
                    <a:pt x="953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91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0" name="Google Shape;2150;p36"/>
            <p:cNvSpPr/>
            <p:nvPr/>
          </p:nvSpPr>
          <p:spPr>
            <a:xfrm>
              <a:off x="5204499" y="2804922"/>
              <a:ext cx="49899" cy="106701"/>
            </a:xfrm>
            <a:custGeom>
              <a:avLst/>
              <a:gdLst/>
              <a:ahLst/>
              <a:cxnLst/>
              <a:rect l="l" t="t" r="r" b="b"/>
              <a:pathLst>
                <a:path w="2783" h="5951" extrusionOk="0">
                  <a:moveTo>
                    <a:pt x="1392" y="0"/>
                  </a:moveTo>
                  <a:lnTo>
                    <a:pt x="1109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59" y="593"/>
                  </a:lnTo>
                  <a:lnTo>
                    <a:pt x="130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83" y="5950"/>
                  </a:lnTo>
                  <a:lnTo>
                    <a:pt x="2783" y="1365"/>
                  </a:lnTo>
                  <a:lnTo>
                    <a:pt x="2757" y="1082"/>
                  </a:lnTo>
                  <a:lnTo>
                    <a:pt x="2680" y="824"/>
                  </a:lnTo>
                  <a:lnTo>
                    <a:pt x="2551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1" name="Google Shape;2151;p36"/>
            <p:cNvSpPr/>
            <p:nvPr/>
          </p:nvSpPr>
          <p:spPr>
            <a:xfrm>
              <a:off x="5200357" y="2909758"/>
              <a:ext cx="57286" cy="5092"/>
            </a:xfrm>
            <a:custGeom>
              <a:avLst/>
              <a:gdLst/>
              <a:ahLst/>
              <a:cxnLst/>
              <a:rect l="l" t="t" r="r" b="b"/>
              <a:pathLst>
                <a:path w="3195" h="284" extrusionOk="0">
                  <a:moveTo>
                    <a:pt x="155" y="0"/>
                  </a:moveTo>
                  <a:lnTo>
                    <a:pt x="103" y="26"/>
                  </a:lnTo>
                  <a:lnTo>
                    <a:pt x="52" y="52"/>
                  </a:lnTo>
                  <a:lnTo>
                    <a:pt x="26" y="78"/>
                  </a:lnTo>
                  <a:lnTo>
                    <a:pt x="0" y="129"/>
                  </a:lnTo>
                  <a:lnTo>
                    <a:pt x="26" y="206"/>
                  </a:lnTo>
                  <a:lnTo>
                    <a:pt x="52" y="232"/>
                  </a:lnTo>
                  <a:lnTo>
                    <a:pt x="103" y="258"/>
                  </a:lnTo>
                  <a:lnTo>
                    <a:pt x="155" y="284"/>
                  </a:lnTo>
                  <a:lnTo>
                    <a:pt x="3040" y="284"/>
                  </a:lnTo>
                  <a:lnTo>
                    <a:pt x="3091" y="258"/>
                  </a:lnTo>
                  <a:lnTo>
                    <a:pt x="3143" y="232"/>
                  </a:lnTo>
                  <a:lnTo>
                    <a:pt x="3168" y="206"/>
                  </a:lnTo>
                  <a:lnTo>
                    <a:pt x="3194" y="129"/>
                  </a:lnTo>
                  <a:lnTo>
                    <a:pt x="3168" y="78"/>
                  </a:lnTo>
                  <a:lnTo>
                    <a:pt x="3143" y="52"/>
                  </a:lnTo>
                  <a:lnTo>
                    <a:pt x="3091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2" name="Google Shape;2152;p36"/>
            <p:cNvSpPr/>
            <p:nvPr/>
          </p:nvSpPr>
          <p:spPr>
            <a:xfrm>
              <a:off x="5041013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65" y="1"/>
                  </a:moveTo>
                  <a:lnTo>
                    <a:pt x="1211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38" y="439"/>
                  </a:lnTo>
                  <a:lnTo>
                    <a:pt x="258" y="670"/>
                  </a:lnTo>
                  <a:lnTo>
                    <a:pt x="103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03" y="2139"/>
                  </a:lnTo>
                  <a:lnTo>
                    <a:pt x="258" y="2396"/>
                  </a:lnTo>
                  <a:lnTo>
                    <a:pt x="438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11" y="3040"/>
                  </a:lnTo>
                  <a:lnTo>
                    <a:pt x="1365" y="3066"/>
                  </a:lnTo>
                  <a:lnTo>
                    <a:pt x="1675" y="3066"/>
                  </a:lnTo>
                  <a:lnTo>
                    <a:pt x="1829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37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37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29" y="26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3" name="Google Shape;2153;p36"/>
            <p:cNvSpPr/>
            <p:nvPr/>
          </p:nvSpPr>
          <p:spPr>
            <a:xfrm>
              <a:off x="5043774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66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593" y="232"/>
                  </a:lnTo>
                  <a:lnTo>
                    <a:pt x="387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45" y="386"/>
                  </a:lnTo>
                  <a:lnTo>
                    <a:pt x="2139" y="232"/>
                  </a:lnTo>
                  <a:lnTo>
                    <a:pt x="1907" y="103"/>
                  </a:lnTo>
                  <a:lnTo>
                    <a:pt x="1649" y="26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4" name="Google Shape;2154;p36"/>
            <p:cNvSpPr/>
            <p:nvPr/>
          </p:nvSpPr>
          <p:spPr>
            <a:xfrm>
              <a:off x="5039614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27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27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18" y="232"/>
                  </a:lnTo>
                  <a:lnTo>
                    <a:pt x="3144" y="206"/>
                  </a:lnTo>
                  <a:lnTo>
                    <a:pt x="3169" y="129"/>
                  </a:lnTo>
                  <a:lnTo>
                    <a:pt x="3144" y="78"/>
                  </a:lnTo>
                  <a:lnTo>
                    <a:pt x="3118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5" name="Google Shape;2155;p36"/>
            <p:cNvSpPr/>
            <p:nvPr/>
          </p:nvSpPr>
          <p:spPr>
            <a:xfrm>
              <a:off x="3423584" y="1068312"/>
              <a:ext cx="687723" cy="385226"/>
            </a:xfrm>
            <a:custGeom>
              <a:avLst/>
              <a:gdLst/>
              <a:ahLst/>
              <a:cxnLst/>
              <a:rect l="l" t="t" r="r" b="b"/>
              <a:pathLst>
                <a:path w="38356" h="21485" extrusionOk="0">
                  <a:moveTo>
                    <a:pt x="14966" y="1"/>
                  </a:moveTo>
                  <a:lnTo>
                    <a:pt x="14374" y="27"/>
                  </a:lnTo>
                  <a:lnTo>
                    <a:pt x="13807" y="78"/>
                  </a:lnTo>
                  <a:lnTo>
                    <a:pt x="13266" y="156"/>
                  </a:lnTo>
                  <a:lnTo>
                    <a:pt x="12777" y="259"/>
                  </a:lnTo>
                  <a:lnTo>
                    <a:pt x="12313" y="413"/>
                  </a:lnTo>
                  <a:lnTo>
                    <a:pt x="11875" y="568"/>
                  </a:lnTo>
                  <a:lnTo>
                    <a:pt x="11463" y="748"/>
                  </a:lnTo>
                  <a:lnTo>
                    <a:pt x="11077" y="954"/>
                  </a:lnTo>
                  <a:lnTo>
                    <a:pt x="10716" y="1186"/>
                  </a:lnTo>
                  <a:lnTo>
                    <a:pt x="10381" y="1443"/>
                  </a:lnTo>
                  <a:lnTo>
                    <a:pt x="10072" y="1675"/>
                  </a:lnTo>
                  <a:lnTo>
                    <a:pt x="9789" y="1959"/>
                  </a:lnTo>
                  <a:lnTo>
                    <a:pt x="9531" y="2242"/>
                  </a:lnTo>
                  <a:lnTo>
                    <a:pt x="9299" y="2525"/>
                  </a:lnTo>
                  <a:lnTo>
                    <a:pt x="9067" y="2809"/>
                  </a:lnTo>
                  <a:lnTo>
                    <a:pt x="8887" y="3092"/>
                  </a:lnTo>
                  <a:lnTo>
                    <a:pt x="8527" y="3659"/>
                  </a:lnTo>
                  <a:lnTo>
                    <a:pt x="8269" y="4225"/>
                  </a:lnTo>
                  <a:lnTo>
                    <a:pt x="8063" y="4741"/>
                  </a:lnTo>
                  <a:lnTo>
                    <a:pt x="7908" y="5230"/>
                  </a:lnTo>
                  <a:lnTo>
                    <a:pt x="7780" y="5616"/>
                  </a:lnTo>
                  <a:lnTo>
                    <a:pt x="7728" y="5926"/>
                  </a:lnTo>
                  <a:lnTo>
                    <a:pt x="7676" y="6183"/>
                  </a:lnTo>
                  <a:lnTo>
                    <a:pt x="7419" y="6080"/>
                  </a:lnTo>
                  <a:lnTo>
                    <a:pt x="7136" y="6003"/>
                  </a:lnTo>
                  <a:lnTo>
                    <a:pt x="6852" y="5926"/>
                  </a:lnTo>
                  <a:lnTo>
                    <a:pt x="6543" y="5848"/>
                  </a:lnTo>
                  <a:lnTo>
                    <a:pt x="6234" y="5823"/>
                  </a:lnTo>
                  <a:lnTo>
                    <a:pt x="5925" y="5797"/>
                  </a:lnTo>
                  <a:lnTo>
                    <a:pt x="5590" y="5771"/>
                  </a:lnTo>
                  <a:lnTo>
                    <a:pt x="5281" y="5771"/>
                  </a:lnTo>
                  <a:lnTo>
                    <a:pt x="4946" y="5797"/>
                  </a:lnTo>
                  <a:lnTo>
                    <a:pt x="4611" y="5848"/>
                  </a:lnTo>
                  <a:lnTo>
                    <a:pt x="4276" y="5900"/>
                  </a:lnTo>
                  <a:lnTo>
                    <a:pt x="3967" y="5951"/>
                  </a:lnTo>
                  <a:lnTo>
                    <a:pt x="3632" y="6054"/>
                  </a:lnTo>
                  <a:lnTo>
                    <a:pt x="3297" y="6157"/>
                  </a:lnTo>
                  <a:lnTo>
                    <a:pt x="2988" y="6286"/>
                  </a:lnTo>
                  <a:lnTo>
                    <a:pt x="2679" y="6415"/>
                  </a:lnTo>
                  <a:lnTo>
                    <a:pt x="2396" y="6570"/>
                  </a:lnTo>
                  <a:lnTo>
                    <a:pt x="2113" y="6750"/>
                  </a:lnTo>
                  <a:lnTo>
                    <a:pt x="1829" y="6930"/>
                  </a:lnTo>
                  <a:lnTo>
                    <a:pt x="1572" y="7136"/>
                  </a:lnTo>
                  <a:lnTo>
                    <a:pt x="1314" y="7368"/>
                  </a:lnTo>
                  <a:lnTo>
                    <a:pt x="1082" y="7626"/>
                  </a:lnTo>
                  <a:lnTo>
                    <a:pt x="876" y="7883"/>
                  </a:lnTo>
                  <a:lnTo>
                    <a:pt x="696" y="8167"/>
                  </a:lnTo>
                  <a:lnTo>
                    <a:pt x="516" y="8450"/>
                  </a:lnTo>
                  <a:lnTo>
                    <a:pt x="361" y="8785"/>
                  </a:lnTo>
                  <a:lnTo>
                    <a:pt x="232" y="9120"/>
                  </a:lnTo>
                  <a:lnTo>
                    <a:pt x="129" y="9480"/>
                  </a:lnTo>
                  <a:lnTo>
                    <a:pt x="78" y="9841"/>
                  </a:lnTo>
                  <a:lnTo>
                    <a:pt x="26" y="10253"/>
                  </a:lnTo>
                  <a:lnTo>
                    <a:pt x="0" y="10665"/>
                  </a:lnTo>
                  <a:lnTo>
                    <a:pt x="26" y="11077"/>
                  </a:lnTo>
                  <a:lnTo>
                    <a:pt x="52" y="11515"/>
                  </a:lnTo>
                  <a:lnTo>
                    <a:pt x="129" y="11927"/>
                  </a:lnTo>
                  <a:lnTo>
                    <a:pt x="206" y="12314"/>
                  </a:lnTo>
                  <a:lnTo>
                    <a:pt x="284" y="12649"/>
                  </a:lnTo>
                  <a:lnTo>
                    <a:pt x="387" y="12984"/>
                  </a:lnTo>
                  <a:lnTo>
                    <a:pt x="490" y="13318"/>
                  </a:lnTo>
                  <a:lnTo>
                    <a:pt x="619" y="13602"/>
                  </a:lnTo>
                  <a:lnTo>
                    <a:pt x="773" y="13885"/>
                  </a:lnTo>
                  <a:lnTo>
                    <a:pt x="902" y="14143"/>
                  </a:lnTo>
                  <a:lnTo>
                    <a:pt x="1082" y="14375"/>
                  </a:lnTo>
                  <a:lnTo>
                    <a:pt x="1237" y="14606"/>
                  </a:lnTo>
                  <a:lnTo>
                    <a:pt x="1417" y="14812"/>
                  </a:lnTo>
                  <a:lnTo>
                    <a:pt x="1803" y="15199"/>
                  </a:lnTo>
                  <a:lnTo>
                    <a:pt x="2216" y="15534"/>
                  </a:lnTo>
                  <a:lnTo>
                    <a:pt x="2628" y="15843"/>
                  </a:lnTo>
                  <a:lnTo>
                    <a:pt x="3066" y="16100"/>
                  </a:lnTo>
                  <a:lnTo>
                    <a:pt x="3941" y="16616"/>
                  </a:lnTo>
                  <a:lnTo>
                    <a:pt x="4379" y="16873"/>
                  </a:lnTo>
                  <a:lnTo>
                    <a:pt x="4817" y="17131"/>
                  </a:lnTo>
                  <a:lnTo>
                    <a:pt x="5229" y="17414"/>
                  </a:lnTo>
                  <a:lnTo>
                    <a:pt x="5616" y="17723"/>
                  </a:lnTo>
                  <a:lnTo>
                    <a:pt x="5951" y="18032"/>
                  </a:lnTo>
                  <a:lnTo>
                    <a:pt x="6260" y="18367"/>
                  </a:lnTo>
                  <a:lnTo>
                    <a:pt x="6492" y="18702"/>
                  </a:lnTo>
                  <a:lnTo>
                    <a:pt x="6698" y="19037"/>
                  </a:lnTo>
                  <a:lnTo>
                    <a:pt x="6852" y="19346"/>
                  </a:lnTo>
                  <a:lnTo>
                    <a:pt x="6981" y="19655"/>
                  </a:lnTo>
                  <a:lnTo>
                    <a:pt x="7058" y="19964"/>
                  </a:lnTo>
                  <a:lnTo>
                    <a:pt x="7136" y="20248"/>
                  </a:lnTo>
                  <a:lnTo>
                    <a:pt x="7161" y="20505"/>
                  </a:lnTo>
                  <a:lnTo>
                    <a:pt x="7187" y="20763"/>
                  </a:lnTo>
                  <a:lnTo>
                    <a:pt x="7187" y="21149"/>
                  </a:lnTo>
                  <a:lnTo>
                    <a:pt x="7187" y="21407"/>
                  </a:lnTo>
                  <a:lnTo>
                    <a:pt x="7161" y="21484"/>
                  </a:lnTo>
                  <a:lnTo>
                    <a:pt x="13704" y="21484"/>
                  </a:lnTo>
                  <a:lnTo>
                    <a:pt x="13704" y="21329"/>
                  </a:lnTo>
                  <a:lnTo>
                    <a:pt x="13730" y="20917"/>
                  </a:lnTo>
                  <a:lnTo>
                    <a:pt x="13756" y="20634"/>
                  </a:lnTo>
                  <a:lnTo>
                    <a:pt x="13807" y="20299"/>
                  </a:lnTo>
                  <a:lnTo>
                    <a:pt x="13884" y="19964"/>
                  </a:lnTo>
                  <a:lnTo>
                    <a:pt x="13987" y="19629"/>
                  </a:lnTo>
                  <a:lnTo>
                    <a:pt x="14142" y="19295"/>
                  </a:lnTo>
                  <a:lnTo>
                    <a:pt x="14322" y="18960"/>
                  </a:lnTo>
                  <a:lnTo>
                    <a:pt x="14580" y="18676"/>
                  </a:lnTo>
                  <a:lnTo>
                    <a:pt x="14709" y="18547"/>
                  </a:lnTo>
                  <a:lnTo>
                    <a:pt x="14863" y="18419"/>
                  </a:lnTo>
                  <a:lnTo>
                    <a:pt x="15018" y="18290"/>
                  </a:lnTo>
                  <a:lnTo>
                    <a:pt x="15198" y="18187"/>
                  </a:lnTo>
                  <a:lnTo>
                    <a:pt x="15404" y="18110"/>
                  </a:lnTo>
                  <a:lnTo>
                    <a:pt x="15610" y="18058"/>
                  </a:lnTo>
                  <a:lnTo>
                    <a:pt x="15842" y="18007"/>
                  </a:lnTo>
                  <a:lnTo>
                    <a:pt x="16074" y="17955"/>
                  </a:lnTo>
                  <a:lnTo>
                    <a:pt x="16332" y="17955"/>
                  </a:lnTo>
                  <a:lnTo>
                    <a:pt x="16615" y="17981"/>
                  </a:lnTo>
                  <a:lnTo>
                    <a:pt x="17362" y="18007"/>
                  </a:lnTo>
                  <a:lnTo>
                    <a:pt x="18032" y="18007"/>
                  </a:lnTo>
                  <a:lnTo>
                    <a:pt x="18083" y="18238"/>
                  </a:lnTo>
                  <a:lnTo>
                    <a:pt x="18135" y="18496"/>
                  </a:lnTo>
                  <a:lnTo>
                    <a:pt x="18212" y="18728"/>
                  </a:lnTo>
                  <a:lnTo>
                    <a:pt x="18315" y="18960"/>
                  </a:lnTo>
                  <a:lnTo>
                    <a:pt x="18418" y="19166"/>
                  </a:lnTo>
                  <a:lnTo>
                    <a:pt x="18573" y="19372"/>
                  </a:lnTo>
                  <a:lnTo>
                    <a:pt x="18727" y="19552"/>
                  </a:lnTo>
                  <a:lnTo>
                    <a:pt x="18882" y="19732"/>
                  </a:lnTo>
                  <a:lnTo>
                    <a:pt x="19062" y="19887"/>
                  </a:lnTo>
                  <a:lnTo>
                    <a:pt x="19268" y="20016"/>
                  </a:lnTo>
                  <a:lnTo>
                    <a:pt x="19474" y="20145"/>
                  </a:lnTo>
                  <a:lnTo>
                    <a:pt x="19706" y="20248"/>
                  </a:lnTo>
                  <a:lnTo>
                    <a:pt x="19938" y="20325"/>
                  </a:lnTo>
                  <a:lnTo>
                    <a:pt x="20170" y="20376"/>
                  </a:lnTo>
                  <a:lnTo>
                    <a:pt x="20427" y="20402"/>
                  </a:lnTo>
                  <a:lnTo>
                    <a:pt x="20685" y="20428"/>
                  </a:lnTo>
                  <a:lnTo>
                    <a:pt x="21045" y="20402"/>
                  </a:lnTo>
                  <a:lnTo>
                    <a:pt x="21380" y="20325"/>
                  </a:lnTo>
                  <a:lnTo>
                    <a:pt x="21715" y="20222"/>
                  </a:lnTo>
                  <a:lnTo>
                    <a:pt x="21998" y="20067"/>
                  </a:lnTo>
                  <a:lnTo>
                    <a:pt x="22282" y="19887"/>
                  </a:lnTo>
                  <a:lnTo>
                    <a:pt x="22539" y="19681"/>
                  </a:lnTo>
                  <a:lnTo>
                    <a:pt x="22771" y="19423"/>
                  </a:lnTo>
                  <a:lnTo>
                    <a:pt x="22952" y="19140"/>
                  </a:lnTo>
                  <a:lnTo>
                    <a:pt x="23338" y="19552"/>
                  </a:lnTo>
                  <a:lnTo>
                    <a:pt x="23544" y="19732"/>
                  </a:lnTo>
                  <a:lnTo>
                    <a:pt x="23776" y="19913"/>
                  </a:lnTo>
                  <a:lnTo>
                    <a:pt x="24033" y="20093"/>
                  </a:lnTo>
                  <a:lnTo>
                    <a:pt x="24291" y="20248"/>
                  </a:lnTo>
                  <a:lnTo>
                    <a:pt x="24574" y="20402"/>
                  </a:lnTo>
                  <a:lnTo>
                    <a:pt x="24858" y="20557"/>
                  </a:lnTo>
                  <a:lnTo>
                    <a:pt x="25193" y="20685"/>
                  </a:lnTo>
                  <a:lnTo>
                    <a:pt x="25527" y="20789"/>
                  </a:lnTo>
                  <a:lnTo>
                    <a:pt x="25888" y="20917"/>
                  </a:lnTo>
                  <a:lnTo>
                    <a:pt x="26274" y="20995"/>
                  </a:lnTo>
                  <a:lnTo>
                    <a:pt x="26661" y="21072"/>
                  </a:lnTo>
                  <a:lnTo>
                    <a:pt x="27099" y="21123"/>
                  </a:lnTo>
                  <a:lnTo>
                    <a:pt x="27537" y="21175"/>
                  </a:lnTo>
                  <a:lnTo>
                    <a:pt x="28026" y="21201"/>
                  </a:lnTo>
                  <a:lnTo>
                    <a:pt x="28438" y="21201"/>
                  </a:lnTo>
                  <a:lnTo>
                    <a:pt x="28825" y="21149"/>
                  </a:lnTo>
                  <a:lnTo>
                    <a:pt x="29211" y="21098"/>
                  </a:lnTo>
                  <a:lnTo>
                    <a:pt x="29572" y="21020"/>
                  </a:lnTo>
                  <a:lnTo>
                    <a:pt x="29932" y="20917"/>
                  </a:lnTo>
                  <a:lnTo>
                    <a:pt x="30267" y="20763"/>
                  </a:lnTo>
                  <a:lnTo>
                    <a:pt x="30602" y="20608"/>
                  </a:lnTo>
                  <a:lnTo>
                    <a:pt x="30911" y="20454"/>
                  </a:lnTo>
                  <a:lnTo>
                    <a:pt x="31194" y="20248"/>
                  </a:lnTo>
                  <a:lnTo>
                    <a:pt x="31478" y="20042"/>
                  </a:lnTo>
                  <a:lnTo>
                    <a:pt x="31735" y="19810"/>
                  </a:lnTo>
                  <a:lnTo>
                    <a:pt x="31993" y="19552"/>
                  </a:lnTo>
                  <a:lnTo>
                    <a:pt x="32199" y="19295"/>
                  </a:lnTo>
                  <a:lnTo>
                    <a:pt x="32405" y="19011"/>
                  </a:lnTo>
                  <a:lnTo>
                    <a:pt x="32585" y="18728"/>
                  </a:lnTo>
                  <a:lnTo>
                    <a:pt x="32766" y="18419"/>
                  </a:lnTo>
                  <a:lnTo>
                    <a:pt x="32946" y="18573"/>
                  </a:lnTo>
                  <a:lnTo>
                    <a:pt x="33126" y="18728"/>
                  </a:lnTo>
                  <a:lnTo>
                    <a:pt x="33332" y="18831"/>
                  </a:lnTo>
                  <a:lnTo>
                    <a:pt x="33564" y="18934"/>
                  </a:lnTo>
                  <a:lnTo>
                    <a:pt x="33796" y="19011"/>
                  </a:lnTo>
                  <a:lnTo>
                    <a:pt x="34028" y="19063"/>
                  </a:lnTo>
                  <a:lnTo>
                    <a:pt x="34286" y="19114"/>
                  </a:lnTo>
                  <a:lnTo>
                    <a:pt x="34801" y="19114"/>
                  </a:lnTo>
                  <a:lnTo>
                    <a:pt x="35084" y="19063"/>
                  </a:lnTo>
                  <a:lnTo>
                    <a:pt x="35342" y="19011"/>
                  </a:lnTo>
                  <a:lnTo>
                    <a:pt x="35573" y="18908"/>
                  </a:lnTo>
                  <a:lnTo>
                    <a:pt x="35805" y="18805"/>
                  </a:lnTo>
                  <a:lnTo>
                    <a:pt x="36037" y="18676"/>
                  </a:lnTo>
                  <a:lnTo>
                    <a:pt x="36243" y="18522"/>
                  </a:lnTo>
                  <a:lnTo>
                    <a:pt x="36424" y="18341"/>
                  </a:lnTo>
                  <a:lnTo>
                    <a:pt x="36604" y="18161"/>
                  </a:lnTo>
                  <a:lnTo>
                    <a:pt x="36758" y="17955"/>
                  </a:lnTo>
                  <a:lnTo>
                    <a:pt x="36887" y="17723"/>
                  </a:lnTo>
                  <a:lnTo>
                    <a:pt x="36990" y="17491"/>
                  </a:lnTo>
                  <a:lnTo>
                    <a:pt x="37093" y="17234"/>
                  </a:lnTo>
                  <a:lnTo>
                    <a:pt x="37145" y="16976"/>
                  </a:lnTo>
                  <a:lnTo>
                    <a:pt x="37196" y="16719"/>
                  </a:lnTo>
                  <a:lnTo>
                    <a:pt x="37222" y="16435"/>
                  </a:lnTo>
                  <a:lnTo>
                    <a:pt x="37196" y="16203"/>
                  </a:lnTo>
                  <a:lnTo>
                    <a:pt x="37171" y="15972"/>
                  </a:lnTo>
                  <a:lnTo>
                    <a:pt x="37119" y="15766"/>
                  </a:lnTo>
                  <a:lnTo>
                    <a:pt x="37042" y="15559"/>
                  </a:lnTo>
                  <a:lnTo>
                    <a:pt x="36964" y="15353"/>
                  </a:lnTo>
                  <a:lnTo>
                    <a:pt x="36861" y="15147"/>
                  </a:lnTo>
                  <a:lnTo>
                    <a:pt x="36733" y="14967"/>
                  </a:lnTo>
                  <a:lnTo>
                    <a:pt x="36604" y="14787"/>
                  </a:lnTo>
                  <a:lnTo>
                    <a:pt x="37016" y="14478"/>
                  </a:lnTo>
                  <a:lnTo>
                    <a:pt x="37351" y="14117"/>
                  </a:lnTo>
                  <a:lnTo>
                    <a:pt x="37505" y="13937"/>
                  </a:lnTo>
                  <a:lnTo>
                    <a:pt x="37660" y="13731"/>
                  </a:lnTo>
                  <a:lnTo>
                    <a:pt x="37789" y="13524"/>
                  </a:lnTo>
                  <a:lnTo>
                    <a:pt x="37918" y="13293"/>
                  </a:lnTo>
                  <a:lnTo>
                    <a:pt x="38021" y="13061"/>
                  </a:lnTo>
                  <a:lnTo>
                    <a:pt x="38124" y="12829"/>
                  </a:lnTo>
                  <a:lnTo>
                    <a:pt x="38201" y="12571"/>
                  </a:lnTo>
                  <a:lnTo>
                    <a:pt x="38252" y="12314"/>
                  </a:lnTo>
                  <a:lnTo>
                    <a:pt x="38304" y="12030"/>
                  </a:lnTo>
                  <a:lnTo>
                    <a:pt x="38330" y="11747"/>
                  </a:lnTo>
                  <a:lnTo>
                    <a:pt x="38355" y="11438"/>
                  </a:lnTo>
                  <a:lnTo>
                    <a:pt x="38330" y="11129"/>
                  </a:lnTo>
                  <a:lnTo>
                    <a:pt x="38304" y="10768"/>
                  </a:lnTo>
                  <a:lnTo>
                    <a:pt x="38227" y="10459"/>
                  </a:lnTo>
                  <a:lnTo>
                    <a:pt x="38149" y="10150"/>
                  </a:lnTo>
                  <a:lnTo>
                    <a:pt x="38072" y="9841"/>
                  </a:lnTo>
                  <a:lnTo>
                    <a:pt x="37943" y="9583"/>
                  </a:lnTo>
                  <a:lnTo>
                    <a:pt x="37814" y="9326"/>
                  </a:lnTo>
                  <a:lnTo>
                    <a:pt x="37660" y="9094"/>
                  </a:lnTo>
                  <a:lnTo>
                    <a:pt x="37505" y="8888"/>
                  </a:lnTo>
                  <a:lnTo>
                    <a:pt x="37351" y="8682"/>
                  </a:lnTo>
                  <a:lnTo>
                    <a:pt x="37171" y="8501"/>
                  </a:lnTo>
                  <a:lnTo>
                    <a:pt x="36964" y="8321"/>
                  </a:lnTo>
                  <a:lnTo>
                    <a:pt x="36784" y="8167"/>
                  </a:lnTo>
                  <a:lnTo>
                    <a:pt x="36372" y="7909"/>
                  </a:lnTo>
                  <a:lnTo>
                    <a:pt x="35960" y="7703"/>
                  </a:lnTo>
                  <a:lnTo>
                    <a:pt x="35548" y="7523"/>
                  </a:lnTo>
                  <a:lnTo>
                    <a:pt x="35161" y="7394"/>
                  </a:lnTo>
                  <a:lnTo>
                    <a:pt x="34775" y="7317"/>
                  </a:lnTo>
                  <a:lnTo>
                    <a:pt x="34440" y="7239"/>
                  </a:lnTo>
                  <a:lnTo>
                    <a:pt x="33951" y="7188"/>
                  </a:lnTo>
                  <a:lnTo>
                    <a:pt x="33770" y="7162"/>
                  </a:lnTo>
                  <a:lnTo>
                    <a:pt x="33745" y="6982"/>
                  </a:lnTo>
                  <a:lnTo>
                    <a:pt x="33590" y="6466"/>
                  </a:lnTo>
                  <a:lnTo>
                    <a:pt x="33487" y="6106"/>
                  </a:lnTo>
                  <a:lnTo>
                    <a:pt x="33307" y="5719"/>
                  </a:lnTo>
                  <a:lnTo>
                    <a:pt x="33126" y="5307"/>
                  </a:lnTo>
                  <a:lnTo>
                    <a:pt x="32869" y="4869"/>
                  </a:lnTo>
                  <a:lnTo>
                    <a:pt x="32560" y="4406"/>
                  </a:lnTo>
                  <a:lnTo>
                    <a:pt x="32199" y="3968"/>
                  </a:lnTo>
                  <a:lnTo>
                    <a:pt x="31993" y="3736"/>
                  </a:lnTo>
                  <a:lnTo>
                    <a:pt x="31761" y="3530"/>
                  </a:lnTo>
                  <a:lnTo>
                    <a:pt x="31529" y="3324"/>
                  </a:lnTo>
                  <a:lnTo>
                    <a:pt x="31272" y="3118"/>
                  </a:lnTo>
                  <a:lnTo>
                    <a:pt x="31014" y="2912"/>
                  </a:lnTo>
                  <a:lnTo>
                    <a:pt x="30731" y="2731"/>
                  </a:lnTo>
                  <a:lnTo>
                    <a:pt x="30422" y="2577"/>
                  </a:lnTo>
                  <a:lnTo>
                    <a:pt x="30087" y="2422"/>
                  </a:lnTo>
                  <a:lnTo>
                    <a:pt x="29752" y="2294"/>
                  </a:lnTo>
                  <a:lnTo>
                    <a:pt x="29366" y="2165"/>
                  </a:lnTo>
                  <a:lnTo>
                    <a:pt x="28979" y="2062"/>
                  </a:lnTo>
                  <a:lnTo>
                    <a:pt x="28567" y="1984"/>
                  </a:lnTo>
                  <a:lnTo>
                    <a:pt x="28206" y="1933"/>
                  </a:lnTo>
                  <a:lnTo>
                    <a:pt x="27846" y="1881"/>
                  </a:lnTo>
                  <a:lnTo>
                    <a:pt x="27176" y="1881"/>
                  </a:lnTo>
                  <a:lnTo>
                    <a:pt x="26841" y="1907"/>
                  </a:lnTo>
                  <a:lnTo>
                    <a:pt x="26532" y="1933"/>
                  </a:lnTo>
                  <a:lnTo>
                    <a:pt x="26223" y="2010"/>
                  </a:lnTo>
                  <a:lnTo>
                    <a:pt x="25940" y="2062"/>
                  </a:lnTo>
                  <a:lnTo>
                    <a:pt x="25656" y="2165"/>
                  </a:lnTo>
                  <a:lnTo>
                    <a:pt x="25399" y="2242"/>
                  </a:lnTo>
                  <a:lnTo>
                    <a:pt x="24883" y="2474"/>
                  </a:lnTo>
                  <a:lnTo>
                    <a:pt x="24420" y="2731"/>
                  </a:lnTo>
                  <a:lnTo>
                    <a:pt x="23982" y="3041"/>
                  </a:lnTo>
                  <a:lnTo>
                    <a:pt x="23802" y="2809"/>
                  </a:lnTo>
                  <a:lnTo>
                    <a:pt x="23570" y="2603"/>
                  </a:lnTo>
                  <a:lnTo>
                    <a:pt x="23338" y="2422"/>
                  </a:lnTo>
                  <a:lnTo>
                    <a:pt x="23055" y="2242"/>
                  </a:lnTo>
                  <a:lnTo>
                    <a:pt x="22771" y="2139"/>
                  </a:lnTo>
                  <a:lnTo>
                    <a:pt x="22488" y="2036"/>
                  </a:lnTo>
                  <a:lnTo>
                    <a:pt x="22179" y="1984"/>
                  </a:lnTo>
                  <a:lnTo>
                    <a:pt x="21844" y="1959"/>
                  </a:lnTo>
                  <a:lnTo>
                    <a:pt x="21638" y="1959"/>
                  </a:lnTo>
                  <a:lnTo>
                    <a:pt x="21432" y="1984"/>
                  </a:lnTo>
                  <a:lnTo>
                    <a:pt x="21226" y="2036"/>
                  </a:lnTo>
                  <a:lnTo>
                    <a:pt x="21020" y="2087"/>
                  </a:lnTo>
                  <a:lnTo>
                    <a:pt x="20839" y="2165"/>
                  </a:lnTo>
                  <a:lnTo>
                    <a:pt x="20633" y="2242"/>
                  </a:lnTo>
                  <a:lnTo>
                    <a:pt x="20298" y="2474"/>
                  </a:lnTo>
                  <a:lnTo>
                    <a:pt x="20015" y="2087"/>
                  </a:lnTo>
                  <a:lnTo>
                    <a:pt x="19706" y="1778"/>
                  </a:lnTo>
                  <a:lnTo>
                    <a:pt x="19371" y="1469"/>
                  </a:lnTo>
                  <a:lnTo>
                    <a:pt x="19036" y="1212"/>
                  </a:lnTo>
                  <a:lnTo>
                    <a:pt x="18701" y="980"/>
                  </a:lnTo>
                  <a:lnTo>
                    <a:pt x="18341" y="774"/>
                  </a:lnTo>
                  <a:lnTo>
                    <a:pt x="17980" y="619"/>
                  </a:lnTo>
                  <a:lnTo>
                    <a:pt x="17619" y="465"/>
                  </a:lnTo>
                  <a:lnTo>
                    <a:pt x="17259" y="336"/>
                  </a:lnTo>
                  <a:lnTo>
                    <a:pt x="16924" y="233"/>
                  </a:lnTo>
                  <a:lnTo>
                    <a:pt x="16563" y="156"/>
                  </a:lnTo>
                  <a:lnTo>
                    <a:pt x="16228" y="104"/>
                  </a:lnTo>
                  <a:lnTo>
                    <a:pt x="15559" y="27"/>
                  </a:lnTo>
                  <a:lnTo>
                    <a:pt x="14966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6" name="Google Shape;2156;p36"/>
            <p:cNvSpPr/>
            <p:nvPr/>
          </p:nvSpPr>
          <p:spPr>
            <a:xfrm>
              <a:off x="3503480" y="1108511"/>
              <a:ext cx="53127" cy="52660"/>
            </a:xfrm>
            <a:custGeom>
              <a:avLst/>
              <a:gdLst/>
              <a:ahLst/>
              <a:cxnLst/>
              <a:rect l="l" t="t" r="r" b="b"/>
              <a:pathLst>
                <a:path w="2963" h="2937" extrusionOk="0">
                  <a:moveTo>
                    <a:pt x="1495" y="0"/>
                  </a:moveTo>
                  <a:lnTo>
                    <a:pt x="1186" y="26"/>
                  </a:lnTo>
                  <a:lnTo>
                    <a:pt x="902" y="103"/>
                  </a:lnTo>
                  <a:lnTo>
                    <a:pt x="670" y="232"/>
                  </a:lnTo>
                  <a:lnTo>
                    <a:pt x="439" y="412"/>
                  </a:lnTo>
                  <a:lnTo>
                    <a:pt x="258" y="644"/>
                  </a:lnTo>
                  <a:lnTo>
                    <a:pt x="129" y="902"/>
                  </a:lnTo>
                  <a:lnTo>
                    <a:pt x="52" y="1159"/>
                  </a:lnTo>
                  <a:lnTo>
                    <a:pt x="1" y="1468"/>
                  </a:lnTo>
                  <a:lnTo>
                    <a:pt x="52" y="1752"/>
                  </a:lnTo>
                  <a:lnTo>
                    <a:pt x="129" y="2035"/>
                  </a:lnTo>
                  <a:lnTo>
                    <a:pt x="258" y="2293"/>
                  </a:lnTo>
                  <a:lnTo>
                    <a:pt x="439" y="2499"/>
                  </a:lnTo>
                  <a:lnTo>
                    <a:pt x="670" y="2679"/>
                  </a:lnTo>
                  <a:lnTo>
                    <a:pt x="902" y="2833"/>
                  </a:lnTo>
                  <a:lnTo>
                    <a:pt x="1186" y="2911"/>
                  </a:lnTo>
                  <a:lnTo>
                    <a:pt x="1495" y="2937"/>
                  </a:lnTo>
                  <a:lnTo>
                    <a:pt x="1778" y="2911"/>
                  </a:lnTo>
                  <a:lnTo>
                    <a:pt x="2061" y="2833"/>
                  </a:lnTo>
                  <a:lnTo>
                    <a:pt x="2319" y="2679"/>
                  </a:lnTo>
                  <a:lnTo>
                    <a:pt x="2525" y="2499"/>
                  </a:lnTo>
                  <a:lnTo>
                    <a:pt x="2705" y="2293"/>
                  </a:lnTo>
                  <a:lnTo>
                    <a:pt x="2834" y="2035"/>
                  </a:lnTo>
                  <a:lnTo>
                    <a:pt x="2937" y="1752"/>
                  </a:lnTo>
                  <a:lnTo>
                    <a:pt x="2963" y="1468"/>
                  </a:lnTo>
                  <a:lnTo>
                    <a:pt x="2937" y="1159"/>
                  </a:lnTo>
                  <a:lnTo>
                    <a:pt x="2834" y="902"/>
                  </a:lnTo>
                  <a:lnTo>
                    <a:pt x="2705" y="644"/>
                  </a:lnTo>
                  <a:lnTo>
                    <a:pt x="2525" y="412"/>
                  </a:lnTo>
                  <a:lnTo>
                    <a:pt x="2319" y="232"/>
                  </a:lnTo>
                  <a:lnTo>
                    <a:pt x="2061" y="103"/>
                  </a:lnTo>
                  <a:lnTo>
                    <a:pt x="1778" y="26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7" name="Google Shape;2157;p36"/>
            <p:cNvSpPr/>
            <p:nvPr/>
          </p:nvSpPr>
          <p:spPr>
            <a:xfrm>
              <a:off x="4041541" y="1151453"/>
              <a:ext cx="36505" cy="36972"/>
            </a:xfrm>
            <a:custGeom>
              <a:avLst/>
              <a:gdLst/>
              <a:ahLst/>
              <a:cxnLst/>
              <a:rect l="l" t="t" r="r" b="b"/>
              <a:pathLst>
                <a:path w="2036" h="2062" extrusionOk="0">
                  <a:moveTo>
                    <a:pt x="1005" y="1"/>
                  </a:moveTo>
                  <a:lnTo>
                    <a:pt x="799" y="26"/>
                  </a:lnTo>
                  <a:lnTo>
                    <a:pt x="619" y="78"/>
                  </a:lnTo>
                  <a:lnTo>
                    <a:pt x="439" y="181"/>
                  </a:lnTo>
                  <a:lnTo>
                    <a:pt x="284" y="310"/>
                  </a:lnTo>
                  <a:lnTo>
                    <a:pt x="155" y="464"/>
                  </a:lnTo>
                  <a:lnTo>
                    <a:pt x="78" y="645"/>
                  </a:lnTo>
                  <a:lnTo>
                    <a:pt x="1" y="825"/>
                  </a:lnTo>
                  <a:lnTo>
                    <a:pt x="1" y="1031"/>
                  </a:lnTo>
                  <a:lnTo>
                    <a:pt x="1" y="1237"/>
                  </a:lnTo>
                  <a:lnTo>
                    <a:pt x="78" y="1443"/>
                  </a:lnTo>
                  <a:lnTo>
                    <a:pt x="155" y="1598"/>
                  </a:lnTo>
                  <a:lnTo>
                    <a:pt x="284" y="1752"/>
                  </a:lnTo>
                  <a:lnTo>
                    <a:pt x="439" y="1881"/>
                  </a:lnTo>
                  <a:lnTo>
                    <a:pt x="619" y="1984"/>
                  </a:lnTo>
                  <a:lnTo>
                    <a:pt x="799" y="2036"/>
                  </a:lnTo>
                  <a:lnTo>
                    <a:pt x="1005" y="2061"/>
                  </a:lnTo>
                  <a:lnTo>
                    <a:pt x="1211" y="2036"/>
                  </a:lnTo>
                  <a:lnTo>
                    <a:pt x="1418" y="1984"/>
                  </a:lnTo>
                  <a:lnTo>
                    <a:pt x="1598" y="1881"/>
                  </a:lnTo>
                  <a:lnTo>
                    <a:pt x="1752" y="1752"/>
                  </a:lnTo>
                  <a:lnTo>
                    <a:pt x="1855" y="1598"/>
                  </a:lnTo>
                  <a:lnTo>
                    <a:pt x="1959" y="1443"/>
                  </a:lnTo>
                  <a:lnTo>
                    <a:pt x="2010" y="1237"/>
                  </a:lnTo>
                  <a:lnTo>
                    <a:pt x="2036" y="1031"/>
                  </a:lnTo>
                  <a:lnTo>
                    <a:pt x="2010" y="825"/>
                  </a:lnTo>
                  <a:lnTo>
                    <a:pt x="1959" y="645"/>
                  </a:lnTo>
                  <a:lnTo>
                    <a:pt x="1855" y="464"/>
                  </a:lnTo>
                  <a:lnTo>
                    <a:pt x="1752" y="310"/>
                  </a:lnTo>
                  <a:lnTo>
                    <a:pt x="1598" y="181"/>
                  </a:lnTo>
                  <a:lnTo>
                    <a:pt x="1418" y="78"/>
                  </a:lnTo>
                  <a:lnTo>
                    <a:pt x="1211" y="26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8" name="Google Shape;2158;p36"/>
            <p:cNvSpPr/>
            <p:nvPr/>
          </p:nvSpPr>
          <p:spPr>
            <a:xfrm>
              <a:off x="4059561" y="1755102"/>
              <a:ext cx="353795" cy="895568"/>
            </a:xfrm>
            <a:custGeom>
              <a:avLst/>
              <a:gdLst/>
              <a:ahLst/>
              <a:cxnLst/>
              <a:rect l="l" t="t" r="r" b="b"/>
              <a:pathLst>
                <a:path w="19732" h="49948" extrusionOk="0">
                  <a:moveTo>
                    <a:pt x="19732" y="1"/>
                  </a:moveTo>
                  <a:lnTo>
                    <a:pt x="0" y="15559"/>
                  </a:lnTo>
                  <a:lnTo>
                    <a:pt x="0" y="49948"/>
                  </a:lnTo>
                  <a:lnTo>
                    <a:pt x="19732" y="49948"/>
                  </a:lnTo>
                  <a:lnTo>
                    <a:pt x="197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9" name="Google Shape;2159;p36"/>
            <p:cNvSpPr/>
            <p:nvPr/>
          </p:nvSpPr>
          <p:spPr>
            <a:xfrm>
              <a:off x="3706232" y="1755102"/>
              <a:ext cx="353347" cy="895568"/>
            </a:xfrm>
            <a:custGeom>
              <a:avLst/>
              <a:gdLst/>
              <a:ahLst/>
              <a:cxnLst/>
              <a:rect l="l" t="t" r="r" b="b"/>
              <a:pathLst>
                <a:path w="19707" h="49948" extrusionOk="0">
                  <a:moveTo>
                    <a:pt x="19706" y="1"/>
                  </a:moveTo>
                  <a:lnTo>
                    <a:pt x="1" y="15559"/>
                  </a:lnTo>
                  <a:lnTo>
                    <a:pt x="181" y="49948"/>
                  </a:lnTo>
                  <a:lnTo>
                    <a:pt x="19706" y="49948"/>
                  </a:lnTo>
                  <a:lnTo>
                    <a:pt x="197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0" name="Google Shape;2160;p36"/>
            <p:cNvSpPr/>
            <p:nvPr/>
          </p:nvSpPr>
          <p:spPr>
            <a:xfrm>
              <a:off x="3486392" y="1434568"/>
              <a:ext cx="246645" cy="1216568"/>
            </a:xfrm>
            <a:custGeom>
              <a:avLst/>
              <a:gdLst/>
              <a:ahLst/>
              <a:cxnLst/>
              <a:rect l="l" t="t" r="r" b="b"/>
              <a:pathLst>
                <a:path w="13756" h="67851" extrusionOk="0">
                  <a:moveTo>
                    <a:pt x="2061" y="1"/>
                  </a:moveTo>
                  <a:lnTo>
                    <a:pt x="1" y="67850"/>
                  </a:lnTo>
                  <a:lnTo>
                    <a:pt x="13756" y="6785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1" name="Google Shape;2161;p36"/>
            <p:cNvSpPr/>
            <p:nvPr/>
          </p:nvSpPr>
          <p:spPr>
            <a:xfrm>
              <a:off x="3508106" y="1495548"/>
              <a:ext cx="202770" cy="39733"/>
            </a:xfrm>
            <a:custGeom>
              <a:avLst/>
              <a:gdLst/>
              <a:ahLst/>
              <a:cxnLst/>
              <a:rect l="l" t="t" r="r" b="b"/>
              <a:pathLst>
                <a:path w="11309" h="2216" extrusionOk="0">
                  <a:moveTo>
                    <a:pt x="902" y="0"/>
                  </a:moveTo>
                  <a:lnTo>
                    <a:pt x="696" y="77"/>
                  </a:lnTo>
                  <a:lnTo>
                    <a:pt x="515" y="180"/>
                  </a:lnTo>
                  <a:lnTo>
                    <a:pt x="335" y="309"/>
                  </a:lnTo>
                  <a:lnTo>
                    <a:pt x="206" y="490"/>
                  </a:lnTo>
                  <a:lnTo>
                    <a:pt x="103" y="670"/>
                  </a:lnTo>
                  <a:lnTo>
                    <a:pt x="26" y="876"/>
                  </a:lnTo>
                  <a:lnTo>
                    <a:pt x="0" y="1108"/>
                  </a:lnTo>
                  <a:lnTo>
                    <a:pt x="26" y="1340"/>
                  </a:lnTo>
                  <a:lnTo>
                    <a:pt x="103" y="1546"/>
                  </a:lnTo>
                  <a:lnTo>
                    <a:pt x="206" y="1726"/>
                  </a:lnTo>
                  <a:lnTo>
                    <a:pt x="335" y="1906"/>
                  </a:lnTo>
                  <a:lnTo>
                    <a:pt x="515" y="2035"/>
                  </a:lnTo>
                  <a:lnTo>
                    <a:pt x="696" y="2138"/>
                  </a:lnTo>
                  <a:lnTo>
                    <a:pt x="902" y="2215"/>
                  </a:lnTo>
                  <a:lnTo>
                    <a:pt x="10407" y="2215"/>
                  </a:lnTo>
                  <a:lnTo>
                    <a:pt x="10613" y="2138"/>
                  </a:lnTo>
                  <a:lnTo>
                    <a:pt x="10819" y="2035"/>
                  </a:lnTo>
                  <a:lnTo>
                    <a:pt x="10974" y="1906"/>
                  </a:lnTo>
                  <a:lnTo>
                    <a:pt x="11102" y="1726"/>
                  </a:lnTo>
                  <a:lnTo>
                    <a:pt x="11205" y="1546"/>
                  </a:lnTo>
                  <a:lnTo>
                    <a:pt x="11283" y="1340"/>
                  </a:lnTo>
                  <a:lnTo>
                    <a:pt x="11308" y="1108"/>
                  </a:lnTo>
                  <a:lnTo>
                    <a:pt x="11283" y="876"/>
                  </a:lnTo>
                  <a:lnTo>
                    <a:pt x="11205" y="670"/>
                  </a:lnTo>
                  <a:lnTo>
                    <a:pt x="11102" y="490"/>
                  </a:lnTo>
                  <a:lnTo>
                    <a:pt x="10974" y="309"/>
                  </a:lnTo>
                  <a:lnTo>
                    <a:pt x="10819" y="180"/>
                  </a:lnTo>
                  <a:lnTo>
                    <a:pt x="10613" y="77"/>
                  </a:lnTo>
                  <a:lnTo>
                    <a:pt x="104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2" name="Google Shape;2162;p36"/>
            <p:cNvSpPr/>
            <p:nvPr/>
          </p:nvSpPr>
          <p:spPr>
            <a:xfrm>
              <a:off x="3503480" y="1699681"/>
              <a:ext cx="212004" cy="40199"/>
            </a:xfrm>
            <a:custGeom>
              <a:avLst/>
              <a:gdLst/>
              <a:ahLst/>
              <a:cxnLst/>
              <a:rect l="l" t="t" r="r" b="b"/>
              <a:pathLst>
                <a:path w="11824" h="2242" extrusionOk="0">
                  <a:moveTo>
                    <a:pt x="1134" y="1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516" y="181"/>
                  </a:lnTo>
                  <a:lnTo>
                    <a:pt x="335" y="335"/>
                  </a:lnTo>
                  <a:lnTo>
                    <a:pt x="207" y="490"/>
                  </a:lnTo>
                  <a:lnTo>
                    <a:pt x="104" y="670"/>
                  </a:lnTo>
                  <a:lnTo>
                    <a:pt x="26" y="902"/>
                  </a:lnTo>
                  <a:lnTo>
                    <a:pt x="1" y="1108"/>
                  </a:lnTo>
                  <a:lnTo>
                    <a:pt x="26" y="1340"/>
                  </a:lnTo>
                  <a:lnTo>
                    <a:pt x="104" y="1546"/>
                  </a:lnTo>
                  <a:lnTo>
                    <a:pt x="207" y="1752"/>
                  </a:lnTo>
                  <a:lnTo>
                    <a:pt x="335" y="1907"/>
                  </a:lnTo>
                  <a:lnTo>
                    <a:pt x="516" y="2036"/>
                  </a:lnTo>
                  <a:lnTo>
                    <a:pt x="696" y="2139"/>
                  </a:lnTo>
                  <a:lnTo>
                    <a:pt x="902" y="2216"/>
                  </a:lnTo>
                  <a:lnTo>
                    <a:pt x="1134" y="2242"/>
                  </a:lnTo>
                  <a:lnTo>
                    <a:pt x="10691" y="2242"/>
                  </a:lnTo>
                  <a:lnTo>
                    <a:pt x="10922" y="2216"/>
                  </a:lnTo>
                  <a:lnTo>
                    <a:pt x="11128" y="2139"/>
                  </a:lnTo>
                  <a:lnTo>
                    <a:pt x="11335" y="2036"/>
                  </a:lnTo>
                  <a:lnTo>
                    <a:pt x="11489" y="1907"/>
                  </a:lnTo>
                  <a:lnTo>
                    <a:pt x="11618" y="1752"/>
                  </a:lnTo>
                  <a:lnTo>
                    <a:pt x="11721" y="1546"/>
                  </a:lnTo>
                  <a:lnTo>
                    <a:pt x="11798" y="1340"/>
                  </a:lnTo>
                  <a:lnTo>
                    <a:pt x="11824" y="1108"/>
                  </a:lnTo>
                  <a:lnTo>
                    <a:pt x="11798" y="902"/>
                  </a:lnTo>
                  <a:lnTo>
                    <a:pt x="11721" y="670"/>
                  </a:lnTo>
                  <a:lnTo>
                    <a:pt x="11618" y="490"/>
                  </a:lnTo>
                  <a:lnTo>
                    <a:pt x="11489" y="335"/>
                  </a:lnTo>
                  <a:lnTo>
                    <a:pt x="11335" y="181"/>
                  </a:lnTo>
                  <a:lnTo>
                    <a:pt x="11128" y="78"/>
                  </a:lnTo>
                  <a:lnTo>
                    <a:pt x="10922" y="26"/>
                  </a:lnTo>
                  <a:lnTo>
                    <a:pt x="1069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3" name="Google Shape;2163;p36"/>
            <p:cNvSpPr/>
            <p:nvPr/>
          </p:nvSpPr>
          <p:spPr>
            <a:xfrm>
              <a:off x="3497473" y="1935693"/>
              <a:ext cx="224017" cy="40199"/>
            </a:xfrm>
            <a:custGeom>
              <a:avLst/>
              <a:gdLst/>
              <a:ahLst/>
              <a:cxnLst/>
              <a:rect l="l" t="t" r="r" b="b"/>
              <a:pathLst>
                <a:path w="12494" h="2242" extrusionOk="0">
                  <a:moveTo>
                    <a:pt x="1108" y="0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490" y="181"/>
                  </a:lnTo>
                  <a:lnTo>
                    <a:pt x="336" y="310"/>
                  </a:lnTo>
                  <a:lnTo>
                    <a:pt x="181" y="490"/>
                  </a:lnTo>
                  <a:lnTo>
                    <a:pt x="78" y="670"/>
                  </a:lnTo>
                  <a:lnTo>
                    <a:pt x="27" y="876"/>
                  </a:lnTo>
                  <a:lnTo>
                    <a:pt x="1" y="1108"/>
                  </a:lnTo>
                  <a:lnTo>
                    <a:pt x="27" y="1340"/>
                  </a:lnTo>
                  <a:lnTo>
                    <a:pt x="78" y="1546"/>
                  </a:lnTo>
                  <a:lnTo>
                    <a:pt x="181" y="1726"/>
                  </a:lnTo>
                  <a:lnTo>
                    <a:pt x="336" y="1907"/>
                  </a:lnTo>
                  <a:lnTo>
                    <a:pt x="490" y="2035"/>
                  </a:lnTo>
                  <a:lnTo>
                    <a:pt x="696" y="2138"/>
                  </a:lnTo>
                  <a:lnTo>
                    <a:pt x="902" y="2216"/>
                  </a:lnTo>
                  <a:lnTo>
                    <a:pt x="1108" y="2242"/>
                  </a:lnTo>
                  <a:lnTo>
                    <a:pt x="11386" y="2242"/>
                  </a:lnTo>
                  <a:lnTo>
                    <a:pt x="11618" y="2216"/>
                  </a:lnTo>
                  <a:lnTo>
                    <a:pt x="11824" y="2138"/>
                  </a:lnTo>
                  <a:lnTo>
                    <a:pt x="12004" y="2035"/>
                  </a:lnTo>
                  <a:lnTo>
                    <a:pt x="12159" y="1907"/>
                  </a:lnTo>
                  <a:lnTo>
                    <a:pt x="12314" y="1726"/>
                  </a:lnTo>
                  <a:lnTo>
                    <a:pt x="12417" y="1546"/>
                  </a:lnTo>
                  <a:lnTo>
                    <a:pt x="12468" y="1340"/>
                  </a:lnTo>
                  <a:lnTo>
                    <a:pt x="12494" y="1108"/>
                  </a:lnTo>
                  <a:lnTo>
                    <a:pt x="12468" y="876"/>
                  </a:lnTo>
                  <a:lnTo>
                    <a:pt x="12417" y="670"/>
                  </a:lnTo>
                  <a:lnTo>
                    <a:pt x="12314" y="490"/>
                  </a:lnTo>
                  <a:lnTo>
                    <a:pt x="12159" y="310"/>
                  </a:lnTo>
                  <a:lnTo>
                    <a:pt x="12004" y="181"/>
                  </a:lnTo>
                  <a:lnTo>
                    <a:pt x="11824" y="78"/>
                  </a:lnTo>
                  <a:lnTo>
                    <a:pt x="11618" y="26"/>
                  </a:lnTo>
                  <a:lnTo>
                    <a:pt x="11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4" name="Google Shape;2164;p36"/>
            <p:cNvSpPr/>
            <p:nvPr/>
          </p:nvSpPr>
          <p:spPr>
            <a:xfrm>
              <a:off x="4125597" y="2129678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5" name="Google Shape;2165;p36"/>
            <p:cNvSpPr/>
            <p:nvPr/>
          </p:nvSpPr>
          <p:spPr>
            <a:xfrm>
              <a:off x="4125597" y="2186480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1"/>
                  </a:moveTo>
                  <a:lnTo>
                    <a:pt x="1" y="1830"/>
                  </a:lnTo>
                  <a:lnTo>
                    <a:pt x="11696" y="1830"/>
                  </a:lnTo>
                  <a:lnTo>
                    <a:pt x="116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6" name="Google Shape;2166;p36"/>
            <p:cNvSpPr/>
            <p:nvPr/>
          </p:nvSpPr>
          <p:spPr>
            <a:xfrm>
              <a:off x="4125597" y="2243300"/>
              <a:ext cx="209709" cy="32794"/>
            </a:xfrm>
            <a:custGeom>
              <a:avLst/>
              <a:gdLst/>
              <a:ahLst/>
              <a:cxnLst/>
              <a:rect l="l" t="t" r="r" b="b"/>
              <a:pathLst>
                <a:path w="11696" h="1829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7" name="Google Shape;2167;p36"/>
            <p:cNvSpPr/>
            <p:nvPr/>
          </p:nvSpPr>
          <p:spPr>
            <a:xfrm>
              <a:off x="3778293" y="2129678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8" name="Google Shape;2168;p36"/>
            <p:cNvSpPr/>
            <p:nvPr/>
          </p:nvSpPr>
          <p:spPr>
            <a:xfrm>
              <a:off x="3778293" y="2186480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1"/>
                  </a:moveTo>
                  <a:lnTo>
                    <a:pt x="0" y="1830"/>
                  </a:lnTo>
                  <a:lnTo>
                    <a:pt x="11695" y="183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9" name="Google Shape;2169;p36"/>
            <p:cNvSpPr/>
            <p:nvPr/>
          </p:nvSpPr>
          <p:spPr>
            <a:xfrm>
              <a:off x="3778293" y="2243300"/>
              <a:ext cx="209691" cy="32794"/>
            </a:xfrm>
            <a:custGeom>
              <a:avLst/>
              <a:gdLst/>
              <a:ahLst/>
              <a:cxnLst/>
              <a:rect l="l" t="t" r="r" b="b"/>
              <a:pathLst>
                <a:path w="11695" h="1829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0" name="Google Shape;2170;p36"/>
            <p:cNvSpPr/>
            <p:nvPr/>
          </p:nvSpPr>
          <p:spPr>
            <a:xfrm>
              <a:off x="3778293" y="2300103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1" name="Google Shape;2171;p36"/>
            <p:cNvSpPr/>
            <p:nvPr/>
          </p:nvSpPr>
          <p:spPr>
            <a:xfrm>
              <a:off x="3778293" y="2356905"/>
              <a:ext cx="209691" cy="33278"/>
            </a:xfrm>
            <a:custGeom>
              <a:avLst/>
              <a:gdLst/>
              <a:ahLst/>
              <a:cxnLst/>
              <a:rect l="l" t="t" r="r" b="b"/>
              <a:pathLst>
                <a:path w="11695" h="1856" extrusionOk="0">
                  <a:moveTo>
                    <a:pt x="0" y="1"/>
                  </a:moveTo>
                  <a:lnTo>
                    <a:pt x="0" y="1855"/>
                  </a:lnTo>
                  <a:lnTo>
                    <a:pt x="11695" y="1855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2" name="Google Shape;2172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09B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3" name="Google Shape;2173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4" name="Google Shape;2174;p36"/>
            <p:cNvSpPr/>
            <p:nvPr/>
          </p:nvSpPr>
          <p:spPr>
            <a:xfrm>
              <a:off x="3403717" y="2644179"/>
              <a:ext cx="1097854" cy="216182"/>
            </a:xfrm>
            <a:custGeom>
              <a:avLst/>
              <a:gdLst/>
              <a:ahLst/>
              <a:cxnLst/>
              <a:rect l="l" t="t" r="r" b="b"/>
              <a:pathLst>
                <a:path w="61230" h="12057" extrusionOk="0">
                  <a:moveTo>
                    <a:pt x="1" y="1"/>
                  </a:moveTo>
                  <a:lnTo>
                    <a:pt x="1" y="12056"/>
                  </a:lnTo>
                  <a:lnTo>
                    <a:pt x="61230" y="12056"/>
                  </a:lnTo>
                  <a:lnTo>
                    <a:pt x="6123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5" name="Google Shape;2175;p36"/>
            <p:cNvSpPr/>
            <p:nvPr/>
          </p:nvSpPr>
          <p:spPr>
            <a:xfrm>
              <a:off x="3466078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6" name="Google Shape;2176;p36"/>
            <p:cNvSpPr/>
            <p:nvPr/>
          </p:nvSpPr>
          <p:spPr>
            <a:xfrm>
              <a:off x="3545507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7" name="Google Shape;2177;p36"/>
            <p:cNvSpPr/>
            <p:nvPr/>
          </p:nvSpPr>
          <p:spPr>
            <a:xfrm>
              <a:off x="3625404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680" y="2705"/>
                  </a:lnTo>
                  <a:lnTo>
                    <a:pt x="268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8" name="Google Shape;2178;p36"/>
            <p:cNvSpPr/>
            <p:nvPr/>
          </p:nvSpPr>
          <p:spPr>
            <a:xfrm>
              <a:off x="3704851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9" name="Google Shape;2179;p36"/>
            <p:cNvSpPr/>
            <p:nvPr/>
          </p:nvSpPr>
          <p:spPr>
            <a:xfrm>
              <a:off x="4393489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80" name="Google Shape;2180;p36"/>
            <p:cNvSpPr/>
            <p:nvPr/>
          </p:nvSpPr>
          <p:spPr>
            <a:xfrm>
              <a:off x="3832782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81" name="Google Shape;2181;p36"/>
            <p:cNvSpPr/>
            <p:nvPr/>
          </p:nvSpPr>
          <p:spPr>
            <a:xfrm>
              <a:off x="3905757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82" name="Google Shape;2182;p36"/>
            <p:cNvSpPr/>
            <p:nvPr/>
          </p:nvSpPr>
          <p:spPr>
            <a:xfrm>
              <a:off x="4200419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83" name="Google Shape;2183;p36"/>
            <p:cNvSpPr/>
            <p:nvPr/>
          </p:nvSpPr>
          <p:spPr>
            <a:xfrm>
              <a:off x="4273394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</p:grpSp>
      <p:sp>
        <p:nvSpPr>
          <p:cNvPr id="2186" name="Google Shape;2186;p36"/>
          <p:cNvSpPr txBox="1"/>
          <p:nvPr/>
        </p:nvSpPr>
        <p:spPr>
          <a:xfrm>
            <a:off x="1158298" y="1892743"/>
            <a:ext cx="3723668" cy="1157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45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Fira Sans Extra Condensed Medium"/>
                <a:cs typeface="Fira Sans Extra Condensed Medium"/>
                <a:sym typeface="Fira Sans Extra Condensed Medium"/>
              </a:rPr>
              <a:t>Thank you!</a:t>
            </a:r>
            <a:endParaRPr sz="4500" b="1" dirty="0">
              <a:solidFill>
                <a:schemeClr val="accent1">
                  <a:lumMod val="50000"/>
                </a:schemeClr>
              </a:solidFill>
              <a:latin typeface="+mn-lt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824870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C9B68-F7E2-AC16-EC56-284A256E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VN" dirty="0">
                <a:solidFill>
                  <a:schemeClr val="accent1">
                    <a:lumMod val="50000"/>
                  </a:schemeClr>
                </a:solidFill>
              </a:rPr>
              <a:t>Small group discussion and presentation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A9FD5E-9DA1-C061-27EF-F37AEE33E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126030"/>
            <a:ext cx="8229600" cy="3029100"/>
          </a:xfrm>
        </p:spPr>
        <p:txBody>
          <a:bodyPr>
            <a:normAutofit/>
          </a:bodyPr>
          <a:lstStyle/>
          <a:p>
            <a:pPr marL="139697" indent="0">
              <a:buNone/>
            </a:pPr>
            <a:endParaRPr lang="en-VN" sz="1800" dirty="0">
              <a:latin typeface="+mn-lt"/>
            </a:endParaRPr>
          </a:p>
          <a:p>
            <a:r>
              <a:rPr lang="en-US" sz="1800" dirty="0">
                <a:effectLst/>
                <a:latin typeface="+mn-lt"/>
              </a:rPr>
              <a:t>The case study of your work in energy efficiency has been divided into 03 groups. Each group will prepare a presentation of their findings within 15 minutes. The presentation should include the background of the company, its current status, the equipment used, the process followed, a comparison of the results before and after, and a financial assessment.</a:t>
            </a:r>
          </a:p>
          <a:p>
            <a:r>
              <a:rPr lang="en-US" sz="1800" dirty="0">
                <a:effectLst/>
                <a:latin typeface="+mn-lt"/>
              </a:rPr>
              <a:t>Each group will present their findings to the entire class for a 10-minute presentation.</a:t>
            </a:r>
          </a:p>
          <a:p>
            <a:endParaRPr lang="en-VN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9665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D366A-B2F5-46F2-8160-2A058D8E3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Case Study for VINAPACO</a:t>
            </a:r>
            <a:endParaRPr lang="aa-E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6986D-6A8F-478B-93B5-133B60405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247950"/>
            <a:ext cx="3143250" cy="3029100"/>
          </a:xfrm>
        </p:spPr>
        <p:txBody>
          <a:bodyPr>
            <a:normAutofit/>
          </a:bodyPr>
          <a:lstStyle/>
          <a:p>
            <a:pPr marL="457200" lvl="1">
              <a:lnSpc>
                <a:spcPct val="110000"/>
              </a:lnSpc>
              <a:buFont typeface="Roboto"/>
              <a:buChar char="●"/>
            </a:pPr>
            <a:r>
              <a:rPr lang="en-US" sz="16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Established in 1976</a:t>
            </a:r>
          </a:p>
          <a:p>
            <a:pPr marL="457200" lvl="1">
              <a:lnSpc>
                <a:spcPct val="110000"/>
              </a:lnSpc>
              <a:buFont typeface="Roboto"/>
              <a:buChar char="●"/>
            </a:pPr>
            <a:r>
              <a:rPr lang="en-US" sz="16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In Phong Chau commune, Phu Ninh district, Phu Tho province</a:t>
            </a:r>
          </a:p>
          <a:p>
            <a:pPr marL="457200" lvl="1">
              <a:lnSpc>
                <a:spcPct val="110000"/>
              </a:lnSpc>
              <a:buFont typeface="Roboto"/>
              <a:buChar char="●"/>
            </a:pPr>
            <a:r>
              <a:rPr lang="en-US" sz="16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Output:</a:t>
            </a:r>
          </a:p>
          <a:p>
            <a:pPr lvl="1">
              <a:lnSpc>
                <a:spcPct val="110000"/>
              </a:lnSpc>
            </a:pPr>
            <a:r>
              <a:rPr lang="en-US" sz="1600" dirty="0">
                <a:solidFill>
                  <a:srgbClr val="757575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Pulp: 68,000 tons/year</a:t>
            </a:r>
          </a:p>
          <a:p>
            <a:pPr lvl="1">
              <a:lnSpc>
                <a:spcPct val="110000"/>
              </a:lnSpc>
            </a:pPr>
            <a:r>
              <a:rPr lang="en-US" sz="1600" dirty="0">
                <a:solidFill>
                  <a:srgbClr val="757575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Paper: 100,000 tons/year</a:t>
            </a:r>
            <a:endParaRPr lang="aa-ET" sz="1600" dirty="0">
              <a:solidFill>
                <a:srgbClr val="757575"/>
              </a:solidFill>
              <a:latin typeface="+mn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1247950"/>
            <a:ext cx="5087708" cy="26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09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A5A03-2D80-4392-8676-F3D72B7E9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spcFirstLastPara="1" vert="horz" wrap="square" lIns="68593" tIns="34296" rIns="68593" bIns="34296" rtlCol="0" anchor="ctr" anchorCtr="0">
            <a:normAutofit fontScale="90000"/>
          </a:bodyPr>
          <a:lstStyle/>
          <a:p>
            <a:r>
              <a:rPr lang="da-DK" dirty="0">
                <a:solidFill>
                  <a:schemeClr val="accent1">
                    <a:lumMod val="50000"/>
                  </a:schemeClr>
                </a:solidFill>
              </a:rPr>
              <a:t>CHP cogeneration system at VINAPACO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22A68DD-1228-4232-9F9B-8A8DEBDD80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482714"/>
              </p:ext>
            </p:extLst>
          </p:nvPr>
        </p:nvGraphicFramePr>
        <p:xfrm>
          <a:off x="1358901" y="940403"/>
          <a:ext cx="6451599" cy="1826417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419761">
                  <a:extLst>
                    <a:ext uri="{9D8B030D-6E8A-4147-A177-3AD203B41FA5}">
                      <a16:colId xmlns:a16="http://schemas.microsoft.com/office/drawing/2014/main" val="2915514398"/>
                    </a:ext>
                  </a:extLst>
                </a:gridCol>
                <a:gridCol w="1081177">
                  <a:extLst>
                    <a:ext uri="{9D8B030D-6E8A-4147-A177-3AD203B41FA5}">
                      <a16:colId xmlns:a16="http://schemas.microsoft.com/office/drawing/2014/main" val="2035022912"/>
                    </a:ext>
                  </a:extLst>
                </a:gridCol>
                <a:gridCol w="1058111">
                  <a:extLst>
                    <a:ext uri="{9D8B030D-6E8A-4147-A177-3AD203B41FA5}">
                      <a16:colId xmlns:a16="http://schemas.microsoft.com/office/drawing/2014/main" val="3678383771"/>
                    </a:ext>
                  </a:extLst>
                </a:gridCol>
                <a:gridCol w="1248432">
                  <a:extLst>
                    <a:ext uri="{9D8B030D-6E8A-4147-A177-3AD203B41FA5}">
                      <a16:colId xmlns:a16="http://schemas.microsoft.com/office/drawing/2014/main" val="1070485127"/>
                    </a:ext>
                  </a:extLst>
                </a:gridCol>
                <a:gridCol w="1644118">
                  <a:extLst>
                    <a:ext uri="{9D8B030D-6E8A-4147-A177-3AD203B41FA5}">
                      <a16:colId xmlns:a16="http://schemas.microsoft.com/office/drawing/2014/main" val="2975485348"/>
                    </a:ext>
                  </a:extLst>
                </a:gridCol>
              </a:tblGrid>
              <a:tr h="50846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Boiler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Fuel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Designed capacity/operating tph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Pressure and steam temperature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Comment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765821665"/>
                  </a:ext>
                </a:extLst>
              </a:tr>
              <a:tr h="3475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Fluidized Bed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Coal </a:t>
                      </a:r>
                      <a:r>
                        <a:rPr lang="en-US" sz="1200" dirty="0" err="1">
                          <a:effectLst/>
                          <a:latin typeface="+mn-lt"/>
                        </a:rPr>
                        <a:t>Antraxit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145/90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62/450⁰C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Technology in  1970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626121192"/>
                  </a:ext>
                </a:extLst>
              </a:tr>
              <a:tr h="3475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Black Liquor Recovery Boiler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Black liquor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36/16-20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62/450⁰C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Technology in  1970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898886207"/>
                  </a:ext>
                </a:extLst>
              </a:tr>
              <a:tr h="50913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Step grate biomass boiler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Bark, sawdust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20/16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13 bar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Technology</a:t>
                      </a:r>
                      <a:r>
                        <a:rPr lang="en-US" sz="1200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from China in 2017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34053446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98C2BD5-9591-4246-A704-64D6107124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415328"/>
              </p:ext>
            </p:extLst>
          </p:nvPr>
        </p:nvGraphicFramePr>
        <p:xfrm>
          <a:off x="1358901" y="2712242"/>
          <a:ext cx="6451600" cy="18672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329547">
                  <a:extLst>
                    <a:ext uri="{9D8B030D-6E8A-4147-A177-3AD203B41FA5}">
                      <a16:colId xmlns:a16="http://schemas.microsoft.com/office/drawing/2014/main" val="3405320179"/>
                    </a:ext>
                  </a:extLst>
                </a:gridCol>
                <a:gridCol w="891076">
                  <a:extLst>
                    <a:ext uri="{9D8B030D-6E8A-4147-A177-3AD203B41FA5}">
                      <a16:colId xmlns:a16="http://schemas.microsoft.com/office/drawing/2014/main" val="3249773468"/>
                    </a:ext>
                  </a:extLst>
                </a:gridCol>
                <a:gridCol w="1668597">
                  <a:extLst>
                    <a:ext uri="{9D8B030D-6E8A-4147-A177-3AD203B41FA5}">
                      <a16:colId xmlns:a16="http://schemas.microsoft.com/office/drawing/2014/main" val="2283173185"/>
                    </a:ext>
                  </a:extLst>
                </a:gridCol>
                <a:gridCol w="1562380">
                  <a:extLst>
                    <a:ext uri="{9D8B030D-6E8A-4147-A177-3AD203B41FA5}">
                      <a16:colId xmlns:a16="http://schemas.microsoft.com/office/drawing/2014/main" val="941733720"/>
                    </a:ext>
                  </a:extLst>
                </a:gridCol>
              </a:tblGrid>
              <a:tr h="35106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Turbines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Unit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Back-pressure turbine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Condensing Turbine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801836418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Input steam flow (tph)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Tph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95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85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534495588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Input steam temperature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⁰C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450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450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826068021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Input steam pressure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Bar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62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62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163236365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Extraction steam pressure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Bar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13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448259102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Extraction steam flow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Tph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479909086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Output steam pressure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Bar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4,5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-0,85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1191448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Output steam flow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Tph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80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85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3061551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9249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CC37-5CE9-41D6-9E47-1E8834FAE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Current Status of VINAPACO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A9D1B-8443-4C78-9BF1-0839CA43C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715" y="844994"/>
            <a:ext cx="8229600" cy="3029100"/>
          </a:xfrm>
        </p:spPr>
        <p:txBody>
          <a:bodyPr>
            <a:noAutofit/>
          </a:bodyPr>
          <a:lstStyle/>
          <a:p>
            <a:r>
              <a:rPr lang="en-US" dirty="0">
                <a:latin typeface="+mn-lt"/>
              </a:rPr>
              <a:t>Problems:</a:t>
            </a:r>
          </a:p>
          <a:p>
            <a:pPr lvl="1"/>
            <a:r>
              <a:rPr lang="en-US" sz="1500" dirty="0">
                <a:latin typeface="+mn-lt"/>
              </a:rPr>
              <a:t>The coal-fired boiler is out of date, has low efficiency, and operates at a lower capacity than designed.</a:t>
            </a:r>
          </a:p>
          <a:p>
            <a:pPr lvl="1"/>
            <a:r>
              <a:rPr lang="en-US" sz="1500" dirty="0">
                <a:latin typeface="+mn-lt"/>
              </a:rPr>
              <a:t>VINAPACO's future strategic plan is to invest in a new production process, which requires a larger amount of steam.</a:t>
            </a:r>
          </a:p>
          <a:p>
            <a:pPr lvl="1"/>
            <a:r>
              <a:rPr lang="en-US" sz="1500" dirty="0">
                <a:latin typeface="+mn-lt"/>
              </a:rPr>
              <a:t>VINAPACO has a large supply of biomass at a low price, which can be used to produce steam.</a:t>
            </a:r>
          </a:p>
          <a:p>
            <a:r>
              <a:rPr lang="en-US" dirty="0">
                <a:latin typeface="+mn-lt"/>
              </a:rPr>
              <a:t>VINAPACO's plan:</a:t>
            </a:r>
          </a:p>
          <a:p>
            <a:pPr lvl="1"/>
            <a:r>
              <a:rPr lang="en-US" sz="1500" dirty="0">
                <a:latin typeface="+mn-lt"/>
              </a:rPr>
              <a:t>Replace the coal-fired boiler and back-pressure turbine for a new CHP system.</a:t>
            </a:r>
          </a:p>
          <a:p>
            <a:pPr lvl="1"/>
            <a:r>
              <a:rPr lang="en-US" sz="1500" dirty="0">
                <a:latin typeface="+mn-lt"/>
              </a:rPr>
              <a:t>Renovate the steam system and recover condensate.</a:t>
            </a:r>
          </a:p>
          <a:p>
            <a:pPr lvl="1"/>
            <a:r>
              <a:rPr lang="en-US" sz="1500" dirty="0">
                <a:latin typeface="+mn-lt"/>
              </a:rPr>
              <a:t>VINAPACO has not yet decided on a specific CHP, but the purpose of using CHP for a backpressure turbine is similar to the inlet temperature and pressure of the old boiler.</a:t>
            </a:r>
          </a:p>
          <a:p>
            <a:pPr lvl="1"/>
            <a:r>
              <a:rPr lang="en-US" sz="1500" dirty="0">
                <a:latin typeface="+mn-lt"/>
              </a:rPr>
              <a:t>However, with recent technology, higher steam temperatures and pressures should be applied. </a:t>
            </a:r>
          </a:p>
        </p:txBody>
      </p:sp>
    </p:spTree>
    <p:extLst>
      <p:ext uri="{BB962C8B-B14F-4D97-AF65-F5344CB8AC3E}">
        <p14:creationId xmlns:p14="http://schemas.microsoft.com/office/powerpoint/2010/main" val="3710854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AEEEC-FD59-4D23-A421-5BA4D08EC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94263"/>
            <a:ext cx="8229600" cy="371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Propose to change CHP</a:t>
            </a:r>
            <a:endParaRPr lang="en-15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D05DAB3-70AA-451B-B910-09F025F744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469564"/>
              </p:ext>
            </p:extLst>
          </p:nvPr>
        </p:nvGraphicFramePr>
        <p:xfrm>
          <a:off x="698500" y="896140"/>
          <a:ext cx="7747000" cy="1777241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422400">
                  <a:extLst>
                    <a:ext uri="{9D8B030D-6E8A-4147-A177-3AD203B41FA5}">
                      <a16:colId xmlns:a16="http://schemas.microsoft.com/office/drawing/2014/main" val="2915514398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035022912"/>
                    </a:ext>
                  </a:extLst>
                </a:gridCol>
                <a:gridCol w="1671205">
                  <a:extLst>
                    <a:ext uri="{9D8B030D-6E8A-4147-A177-3AD203B41FA5}">
                      <a16:colId xmlns:a16="http://schemas.microsoft.com/office/drawing/2014/main" val="3678383771"/>
                    </a:ext>
                  </a:extLst>
                </a:gridCol>
                <a:gridCol w="1343650">
                  <a:extLst>
                    <a:ext uri="{9D8B030D-6E8A-4147-A177-3AD203B41FA5}">
                      <a16:colId xmlns:a16="http://schemas.microsoft.com/office/drawing/2014/main" val="1070485127"/>
                    </a:ext>
                  </a:extLst>
                </a:gridCol>
                <a:gridCol w="1950845">
                  <a:extLst>
                    <a:ext uri="{9D8B030D-6E8A-4147-A177-3AD203B41FA5}">
                      <a16:colId xmlns:a16="http://schemas.microsoft.com/office/drawing/2014/main" val="2975485348"/>
                    </a:ext>
                  </a:extLst>
                </a:gridCol>
              </a:tblGrid>
              <a:tr h="52078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Boiler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Fuel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Designed capacity/operating tph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Pressure and steam temperature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Comment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765821665"/>
                  </a:ext>
                </a:extLst>
              </a:tr>
              <a:tr h="52078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Fluidized Bed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indent="0" algn="ctr" defTabSz="456651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70% biomass; 30% </a:t>
                      </a:r>
                      <a:r>
                        <a:rPr lang="en-US" sz="1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ub-</a:t>
                      </a:r>
                      <a:r>
                        <a:rPr lang="en-US" sz="1100" dirty="0" err="1">
                          <a:effectLst/>
                          <a:latin typeface="+mn-lt"/>
                        </a:rPr>
                        <a:t>bitum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 coal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120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62/450⁰C or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100/510</a:t>
                      </a:r>
                      <a:r>
                        <a:rPr lang="en-US" sz="11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VINAPACO proposed.</a:t>
                      </a:r>
                    </a:p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BEM team proposed</a:t>
                      </a: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626121192"/>
                  </a:ext>
                </a:extLst>
              </a:tr>
              <a:tr h="3555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Black Liquor Recovery Boiler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Black liquor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36/16-20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62/450⁰C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Technology 1970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898886207"/>
                  </a:ext>
                </a:extLst>
              </a:tr>
              <a:tr h="3555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Step grate biomass boiler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Bark, sawdust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20/16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13 bar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Technology from China, 2017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340534461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9D42518-1DE4-400B-8A30-2D3C7E0597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063835"/>
              </p:ext>
            </p:extLst>
          </p:nvPr>
        </p:nvGraphicFramePr>
        <p:xfrm>
          <a:off x="698500" y="2803858"/>
          <a:ext cx="7746999" cy="173004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795677">
                  <a:extLst>
                    <a:ext uri="{9D8B030D-6E8A-4147-A177-3AD203B41FA5}">
                      <a16:colId xmlns:a16="http://schemas.microsoft.com/office/drawing/2014/main" val="3405320179"/>
                    </a:ext>
                  </a:extLst>
                </a:gridCol>
                <a:gridCol w="1070342">
                  <a:extLst>
                    <a:ext uri="{9D8B030D-6E8A-4147-A177-3AD203B41FA5}">
                      <a16:colId xmlns:a16="http://schemas.microsoft.com/office/drawing/2014/main" val="3249773468"/>
                    </a:ext>
                  </a:extLst>
                </a:gridCol>
                <a:gridCol w="2068277">
                  <a:extLst>
                    <a:ext uri="{9D8B030D-6E8A-4147-A177-3AD203B41FA5}">
                      <a16:colId xmlns:a16="http://schemas.microsoft.com/office/drawing/2014/main" val="2283173185"/>
                    </a:ext>
                  </a:extLst>
                </a:gridCol>
                <a:gridCol w="1812703">
                  <a:extLst>
                    <a:ext uri="{9D8B030D-6E8A-4147-A177-3AD203B41FA5}">
                      <a16:colId xmlns:a16="http://schemas.microsoft.com/office/drawing/2014/main" val="941733720"/>
                    </a:ext>
                  </a:extLst>
                </a:gridCol>
              </a:tblGrid>
              <a:tr h="25004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Turbin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Back-pressure turbine, p</a:t>
                      </a: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roposed by VINAPACO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Back-pressure turbine</a:t>
                      </a:r>
                      <a:r>
                        <a:rPr lang="en-US" sz="11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by BEM</a:t>
                      </a: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801836418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Input steam flow (tph)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Tph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120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534495588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Input steam temperature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aseline="30000" dirty="0" err="1">
                          <a:effectLst/>
                          <a:latin typeface="+mn-lt"/>
                        </a:rPr>
                        <a:t>o</a:t>
                      </a:r>
                      <a:r>
                        <a:rPr lang="en-US" sz="1100" dirty="0" err="1">
                          <a:effectLst/>
                          <a:latin typeface="+mn-lt"/>
                        </a:rPr>
                        <a:t>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450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510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826068021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Input steam pressure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Bar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62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163236365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Extraction steam pressure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Bar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13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13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448259102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Extraction steam flow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Tph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479909086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Output steam pressure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Bar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4,5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4,5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1191448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Output steam flow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Tph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80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3061551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0129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AEEEC-FD59-4D23-A421-5BA4D08EC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94263"/>
            <a:ext cx="8229600" cy="371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Comparison of 3 case studies of CHP</a:t>
            </a:r>
            <a:endParaRPr lang="en-15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A02A8E2-DA80-4C9B-B6EE-1D88989B5D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784744"/>
              </p:ext>
            </p:extLst>
          </p:nvPr>
        </p:nvGraphicFramePr>
        <p:xfrm>
          <a:off x="590551" y="973609"/>
          <a:ext cx="7962898" cy="362345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658054">
                  <a:extLst>
                    <a:ext uri="{9D8B030D-6E8A-4147-A177-3AD203B41FA5}">
                      <a16:colId xmlns:a16="http://schemas.microsoft.com/office/drawing/2014/main" val="2406733253"/>
                    </a:ext>
                  </a:extLst>
                </a:gridCol>
                <a:gridCol w="1075745">
                  <a:extLst>
                    <a:ext uri="{9D8B030D-6E8A-4147-A177-3AD203B41FA5}">
                      <a16:colId xmlns:a16="http://schemas.microsoft.com/office/drawing/2014/main" val="616223741"/>
                    </a:ext>
                  </a:extLst>
                </a:gridCol>
                <a:gridCol w="1548520">
                  <a:extLst>
                    <a:ext uri="{9D8B030D-6E8A-4147-A177-3AD203B41FA5}">
                      <a16:colId xmlns:a16="http://schemas.microsoft.com/office/drawing/2014/main" val="1166112037"/>
                    </a:ext>
                  </a:extLst>
                </a:gridCol>
                <a:gridCol w="1193871">
                  <a:extLst>
                    <a:ext uri="{9D8B030D-6E8A-4147-A177-3AD203B41FA5}">
                      <a16:colId xmlns:a16="http://schemas.microsoft.com/office/drawing/2014/main" val="3034259108"/>
                    </a:ext>
                  </a:extLst>
                </a:gridCol>
                <a:gridCol w="1486708">
                  <a:extLst>
                    <a:ext uri="{9D8B030D-6E8A-4147-A177-3AD203B41FA5}">
                      <a16:colId xmlns:a16="http://schemas.microsoft.com/office/drawing/2014/main" val="1824755431"/>
                    </a:ext>
                  </a:extLst>
                </a:gridCol>
              </a:tblGrid>
              <a:tr h="7408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Current coal-fired combined heat and power generation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Combined Heat and Power proposed by  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VINAPACO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100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Recommendations from BEM consultants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714339791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>
                          <a:effectLst/>
                          <a:latin typeface="+mn-lt"/>
                        </a:rPr>
                        <a:t>Fuel demand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MJ/hour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420.307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511.979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526.584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75920177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Steam in production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MJ/hour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424,466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523.418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538.396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614461048"/>
                  </a:ext>
                </a:extLst>
              </a:tr>
              <a:tr h="29714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Steam energy turned into electricity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MJ/hour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46.104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55.254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69.054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3241164129"/>
                  </a:ext>
                </a:extLst>
              </a:tr>
              <a:tr h="29714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Steam available for production line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MJ/hour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297.843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363.514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364.659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546784213"/>
                  </a:ext>
                </a:extLst>
              </a:tr>
              <a:tr h="34285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Thermoelectric cogeneration efficiency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%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81,83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81,79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82,36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778146894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Power generation efficiency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%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10,97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10,79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13,11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102171928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Calculate fuel costs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+mn-lt"/>
                        </a:rPr>
                        <a:t>kVNĐ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23.003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20.889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21.634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208147134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electricity generation capacity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kW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12.807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15.348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19.182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3916548742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subsidized electricity costs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+mn-lt"/>
                        </a:rPr>
                        <a:t>kVNĐ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23.052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27.627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34.527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792519896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Number of working hours/year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hour/year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7200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7200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7200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383185362"/>
                  </a:ext>
                </a:extLst>
              </a:tr>
              <a:tr h="3051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Reduce annual electricity costs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million VNĐ/year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165.974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198.914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248.595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212500736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$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7.062.710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8.464.424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10.578.515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 anchor="b"/>
                </a:tc>
                <a:extLst>
                  <a:ext uri="{0D108BD9-81ED-4DB2-BD59-A6C34878D82A}">
                    <a16:rowId xmlns:a16="http://schemas.microsoft.com/office/drawing/2014/main" val="141114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592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5E5C8-1B17-422E-AD54-2ACB63110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vi-VN" sz="28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Financial Assessment</a:t>
            </a:r>
            <a:endParaRPr lang="en-150" sz="28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8470612-F641-40BB-998A-02133EA791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870724"/>
            <a:ext cx="8229600" cy="2624144"/>
          </a:xfrm>
        </p:spPr>
        <p:txBody>
          <a:bodyPr>
            <a:noAutofit/>
          </a:bodyPr>
          <a:lstStyle/>
          <a:p>
            <a:pPr algn="just"/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The proposal for a cogeneration system with steam parameters has higher pressure and temperature was selected for further study on financial evaluation.</a:t>
            </a:r>
          </a:p>
          <a:p>
            <a:pPr algn="just"/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Based on the preliminary calculation of the steam system for CHP, a request for quotation was sent to several suppliers including: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Vynvke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Clean Energy Technology Company; Enesco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Jsc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; KPN Green Energy Solutions Company Limited; Thermax Limited;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Martech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Company Limited.</a:t>
            </a:r>
          </a:p>
          <a:p>
            <a:pPr algn="just"/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Time to prepare quotation is quite long to get an answer and currently, only Enesco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Jsc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and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Martech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Jsc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have given an answer for the investment cost like Turnkey Cost (CAPEX) for the CHP system.</a:t>
            </a:r>
          </a:p>
          <a:p>
            <a:pPr algn="just"/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The BEM team also sought the help of Power Engineering Consulting Company 1 (PECC1) to simulate the CHP system using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Thermo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flow software to calculate the details of the CHP system with cost estimation. Three values ​​are used for financial evaluation for the case study.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46B37AEE-14C2-4A66-AA5B-0EC50857E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185" y="1899788"/>
            <a:ext cx="138756" cy="485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675" tIns="34338" rIns="68675" bIns="34338" numCol="1" anchor="ctr" anchorCtr="0" compatLnSpc="1">
            <a:prstTxWarp prst="textNoShape">
              <a:avLst/>
            </a:prstTxWarp>
            <a:spAutoFit/>
          </a:bodyPr>
          <a:lstStyle/>
          <a:p>
            <a:pPr defTabSz="686714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br>
              <a:rPr lang="en-150" altLang="en-150" sz="1352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en-150" altLang="en-150" sz="1352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3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1AED1-9FA6-44ED-A177-7A70767ED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14415"/>
            <a:ext cx="8229600" cy="676195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The investment and operational costs of a CHP for a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typical case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13B15459-BA9C-496E-A910-C9ED58ED04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2644304"/>
              </p:ext>
            </p:extLst>
          </p:nvPr>
        </p:nvGraphicFramePr>
        <p:xfrm>
          <a:off x="2159419" y="1281685"/>
          <a:ext cx="5907480" cy="104400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69670">
                  <a:extLst>
                    <a:ext uri="{9D8B030D-6E8A-4147-A177-3AD203B41FA5}">
                      <a16:colId xmlns:a16="http://schemas.microsoft.com/office/drawing/2014/main" val="3732217764"/>
                    </a:ext>
                  </a:extLst>
                </a:gridCol>
                <a:gridCol w="1479270">
                  <a:extLst>
                    <a:ext uri="{9D8B030D-6E8A-4147-A177-3AD203B41FA5}">
                      <a16:colId xmlns:a16="http://schemas.microsoft.com/office/drawing/2014/main" val="1616938333"/>
                    </a:ext>
                  </a:extLst>
                </a:gridCol>
                <a:gridCol w="1479270">
                  <a:extLst>
                    <a:ext uri="{9D8B030D-6E8A-4147-A177-3AD203B41FA5}">
                      <a16:colId xmlns:a16="http://schemas.microsoft.com/office/drawing/2014/main" val="4102405503"/>
                    </a:ext>
                  </a:extLst>
                </a:gridCol>
                <a:gridCol w="1479270">
                  <a:extLst>
                    <a:ext uri="{9D8B030D-6E8A-4147-A177-3AD203B41FA5}">
                      <a16:colId xmlns:a16="http://schemas.microsoft.com/office/drawing/2014/main" val="51091494"/>
                    </a:ext>
                  </a:extLst>
                </a:gridCol>
              </a:tblGrid>
              <a:tr h="371938">
                <a:tc>
                  <a:txBody>
                    <a:bodyPr/>
                    <a:lstStyle/>
                    <a:p>
                      <a:r>
                        <a:rPr lang="en-US" sz="1100" dirty="0"/>
                        <a:t>Company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Investment Cost (mil. USD)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USD/MWe net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Operation Cost (million USD)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extLst>
                  <a:ext uri="{0D108BD9-81ED-4DB2-BD59-A6C34878D82A}">
                    <a16:rowId xmlns:a16="http://schemas.microsoft.com/office/drawing/2014/main" val="2062210532"/>
                  </a:ext>
                </a:extLst>
              </a:tr>
              <a:tr h="211695">
                <a:tc>
                  <a:txBody>
                    <a:bodyPr/>
                    <a:lstStyle/>
                    <a:p>
                      <a:r>
                        <a:rPr lang="en-US" sz="1100" dirty="0"/>
                        <a:t>ENESCO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23.5 ± 20%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1,437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7.40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extLst>
                  <a:ext uri="{0D108BD9-81ED-4DB2-BD59-A6C34878D82A}">
                    <a16:rowId xmlns:a16="http://schemas.microsoft.com/office/drawing/2014/main" val="561197987"/>
                  </a:ext>
                </a:extLst>
              </a:tr>
              <a:tr h="211695">
                <a:tc>
                  <a:txBody>
                    <a:bodyPr/>
                    <a:lstStyle/>
                    <a:p>
                      <a:r>
                        <a:rPr lang="en-US" sz="1100" dirty="0" err="1"/>
                        <a:t>Martech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36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2,200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7.60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extLst>
                  <a:ext uri="{0D108BD9-81ED-4DB2-BD59-A6C34878D82A}">
                    <a16:rowId xmlns:a16="http://schemas.microsoft.com/office/drawing/2014/main" val="2814797737"/>
                  </a:ext>
                </a:extLst>
              </a:tr>
              <a:tr h="211695">
                <a:tc>
                  <a:txBody>
                    <a:bodyPr/>
                    <a:lstStyle/>
                    <a:p>
                      <a:r>
                        <a:rPr lang="en-US" sz="1100" dirty="0"/>
                        <a:t>PECC1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44.7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2,730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7.98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extLst>
                  <a:ext uri="{0D108BD9-81ED-4DB2-BD59-A6C34878D82A}">
                    <a16:rowId xmlns:a16="http://schemas.microsoft.com/office/drawing/2014/main" val="354109738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7AF2031A-6F03-4C42-AFC3-9E0174B0A1D1}"/>
              </a:ext>
            </a:extLst>
          </p:cNvPr>
          <p:cNvSpPr txBox="1">
            <a:spLocks/>
          </p:cNvSpPr>
          <p:nvPr/>
        </p:nvSpPr>
        <p:spPr>
          <a:xfrm>
            <a:off x="2159419" y="920856"/>
            <a:ext cx="2679071" cy="385882"/>
          </a:xfrm>
          <a:prstGeom prst="rect">
            <a:avLst/>
          </a:prstGeom>
        </p:spPr>
        <p:txBody>
          <a:bodyPr vert="horz" lIns="68593" tIns="34296" rIns="68593" bIns="34296" rtlCol="0" anchor="ctr">
            <a:normAutofit fontScale="97500"/>
          </a:bodyPr>
          <a:lstStyle>
            <a:lvl1pPr algn="l" defTabSz="456651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352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Turnkey Investment Cost</a:t>
            </a:r>
            <a:endParaRPr lang="en-150" sz="1352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5AD37A-4A1E-4D4F-A104-E878281172A6}"/>
              </a:ext>
            </a:extLst>
          </p:cNvPr>
          <p:cNvSpPr txBox="1"/>
          <p:nvPr/>
        </p:nvSpPr>
        <p:spPr>
          <a:xfrm>
            <a:off x="2159419" y="2325693"/>
            <a:ext cx="6011129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00" b="1" dirty="0">
                <a:latin typeface="+mj-lt"/>
              </a:rPr>
              <a:t>Operating cost calculation method for VINAPACO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757F75A-4F84-4D48-8898-3AEBB60CBD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499916"/>
              </p:ext>
            </p:extLst>
          </p:nvPr>
        </p:nvGraphicFramePr>
        <p:xfrm>
          <a:off x="2159420" y="2690777"/>
          <a:ext cx="6423731" cy="2310907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183651">
                  <a:extLst>
                    <a:ext uri="{9D8B030D-6E8A-4147-A177-3AD203B41FA5}">
                      <a16:colId xmlns:a16="http://schemas.microsoft.com/office/drawing/2014/main" val="1352005753"/>
                    </a:ext>
                  </a:extLst>
                </a:gridCol>
                <a:gridCol w="1420672">
                  <a:extLst>
                    <a:ext uri="{9D8B030D-6E8A-4147-A177-3AD203B41FA5}">
                      <a16:colId xmlns:a16="http://schemas.microsoft.com/office/drawing/2014/main" val="2125842738"/>
                    </a:ext>
                  </a:extLst>
                </a:gridCol>
                <a:gridCol w="848425">
                  <a:extLst>
                    <a:ext uri="{9D8B030D-6E8A-4147-A177-3AD203B41FA5}">
                      <a16:colId xmlns:a16="http://schemas.microsoft.com/office/drawing/2014/main" val="1788067538"/>
                    </a:ext>
                  </a:extLst>
                </a:gridCol>
                <a:gridCol w="945573">
                  <a:extLst>
                    <a:ext uri="{9D8B030D-6E8A-4147-A177-3AD203B41FA5}">
                      <a16:colId xmlns:a16="http://schemas.microsoft.com/office/drawing/2014/main" val="4139132820"/>
                    </a:ext>
                  </a:extLst>
                </a:gridCol>
                <a:gridCol w="1025410">
                  <a:extLst>
                    <a:ext uri="{9D8B030D-6E8A-4147-A177-3AD203B41FA5}">
                      <a16:colId xmlns:a16="http://schemas.microsoft.com/office/drawing/2014/main" val="42532393"/>
                    </a:ext>
                  </a:extLst>
                </a:gridCol>
              </a:tblGrid>
              <a:tr h="3689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Costs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Unit cost (</a:t>
                      </a:r>
                      <a:r>
                        <a:rPr lang="en-US" sz="1100" kern="1200" dirty="0" err="1">
                          <a:effectLst/>
                          <a:latin typeface="+mn-lt"/>
                        </a:rPr>
                        <a:t>mVND</a:t>
                      </a:r>
                      <a:r>
                        <a:rPr lang="en-US" sz="1100" kern="1200" dirty="0">
                          <a:effectLst/>
                          <a:latin typeface="+mn-lt"/>
                        </a:rPr>
                        <a:t>)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Unit number/year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Total (mil VND/year)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1855728763"/>
                  </a:ext>
                </a:extLst>
              </a:tr>
              <a:tr h="3342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Human Resource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Full time work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120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30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3,600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428795255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cost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% of capex equipment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378,700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2.5%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9,468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53674326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Electricity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kWh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1613 VND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10,598,055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17,094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3916103263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Coal (30% of fuel)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ton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1.10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50,057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55,062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3514384748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Biomass (70% of fuel)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ton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0.45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116,799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52,559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2273817553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Water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 m</a:t>
                      </a:r>
                      <a:r>
                        <a:rPr lang="en-US" sz="1100" kern="1200" baseline="30000" dirty="0">
                          <a:effectLst/>
                          <a:latin typeface="+mn-lt"/>
                        </a:rPr>
                        <a:t>3</a:t>
                      </a:r>
                      <a:endParaRPr lang="en-US" sz="1100" baseline="30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0.02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198,900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3,978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3007301683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148,479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3613201475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Contingency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20%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3034925250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Total OPEX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170,113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1311634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0943872"/>
      </p:ext>
    </p:extLst>
  </p:cSld>
  <p:clrMapOvr>
    <a:masterClrMapping/>
  </p:clrMapOvr>
</p:sld>
</file>

<file path=ppt/theme/theme1.xml><?xml version="1.0" encoding="utf-8"?>
<a:theme xmlns:a="http://schemas.openxmlformats.org/drawingml/2006/main" name="Terra">
  <a:themeElements>
    <a:clrScheme name="Custom 3">
      <a:dk1>
        <a:srgbClr val="000000"/>
      </a:dk1>
      <a:lt1>
        <a:srgbClr val="FFFFFF"/>
      </a:lt1>
      <a:dk2>
        <a:srgbClr val="718DB2"/>
      </a:dk2>
      <a:lt2>
        <a:srgbClr val="FEFFFF"/>
      </a:lt2>
      <a:accent1>
        <a:srgbClr val="5E5E5E"/>
      </a:accent1>
      <a:accent2>
        <a:srgbClr val="E7E6E6"/>
      </a:accent2>
      <a:accent3>
        <a:srgbClr val="D7CDC8"/>
      </a:accent3>
      <a:accent4>
        <a:srgbClr val="AFA5A0"/>
      </a:accent4>
      <a:accent5>
        <a:srgbClr val="918787"/>
      </a:accent5>
      <a:accent6>
        <a:srgbClr val="556969"/>
      </a:accent6>
      <a:hlink>
        <a:srgbClr val="3758C1"/>
      </a:hlink>
      <a:folHlink>
        <a:srgbClr val="0053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EB8626E-0504-48D3-943E-0FCBEE20D0C9}">
  <we:reference id="wa200005566" version="3.0.0.2" store="vi-VN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11480</TotalTime>
  <Words>1489</Words>
  <Application>Microsoft Office PowerPoint</Application>
  <PresentationFormat>On-screen Show (16:9)</PresentationFormat>
  <Paragraphs>359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Calibri</vt:lpstr>
      <vt:lpstr>Fira Sans Extra Condensed</vt:lpstr>
      <vt:lpstr>Cambria</vt:lpstr>
      <vt:lpstr>Poppins</vt:lpstr>
      <vt:lpstr>Roboto</vt:lpstr>
      <vt:lpstr>Terra</vt:lpstr>
      <vt:lpstr>1_Energy Saving Infographics by Slidesgo</vt:lpstr>
      <vt:lpstr>Energy Saving Infographics by Slidesgo</vt:lpstr>
      <vt:lpstr>PowerPoint Presentation</vt:lpstr>
      <vt:lpstr>Small group discussion and presentation</vt:lpstr>
      <vt:lpstr>Case Study for VINAPACO</vt:lpstr>
      <vt:lpstr>CHP cogeneration system at VINAPACO</vt:lpstr>
      <vt:lpstr>Current Status of VINAPACO</vt:lpstr>
      <vt:lpstr>Propose to change CHP</vt:lpstr>
      <vt:lpstr>Comparison of 3 case studies of CHP</vt:lpstr>
      <vt:lpstr>Financial Assessment</vt:lpstr>
      <vt:lpstr>The investment and operational costs of a CHP for a typical case</vt:lpstr>
      <vt:lpstr>Hypotheses for economic evaluation</vt:lpstr>
      <vt:lpstr>Economic analysis results for typical case</vt:lpstr>
      <vt:lpstr>Discussion </vt:lpstr>
      <vt:lpstr>Conclusion for the case study</vt:lpstr>
      <vt:lpstr>Conclusion and Recommendations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Phúc Mạnh</cp:lastModifiedBy>
  <cp:revision>66</cp:revision>
  <dcterms:modified xsi:type="dcterms:W3CDTF">2025-06-05T04:17:39Z</dcterms:modified>
</cp:coreProperties>
</file>